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 id="2147483745" r:id="rId5"/>
  </p:sldMasterIdLst>
  <p:notesMasterIdLst>
    <p:notesMasterId r:id="rId41"/>
  </p:notesMasterIdLst>
  <p:handoutMasterIdLst>
    <p:handoutMasterId r:id="rId42"/>
  </p:handoutMasterIdLst>
  <p:sldIdLst>
    <p:sldId id="842" r:id="rId6"/>
    <p:sldId id="2145705650" r:id="rId7"/>
    <p:sldId id="2145705646" r:id="rId8"/>
    <p:sldId id="10804" r:id="rId9"/>
    <p:sldId id="10972" r:id="rId10"/>
    <p:sldId id="10304" r:id="rId11"/>
    <p:sldId id="2145705647" r:id="rId12"/>
    <p:sldId id="2145705648" r:id="rId13"/>
    <p:sldId id="531" r:id="rId14"/>
    <p:sldId id="1042652790" r:id="rId15"/>
    <p:sldId id="1042652771" r:id="rId16"/>
    <p:sldId id="1042652774" r:id="rId17"/>
    <p:sldId id="1042652785" r:id="rId18"/>
    <p:sldId id="1042652784" r:id="rId19"/>
    <p:sldId id="2145705644" r:id="rId20"/>
    <p:sldId id="1042652652" r:id="rId21"/>
    <p:sldId id="10873" r:id="rId22"/>
    <p:sldId id="1042652665" r:id="rId23"/>
    <p:sldId id="1042652781" r:id="rId24"/>
    <p:sldId id="2145705645" r:id="rId25"/>
    <p:sldId id="2145705658" r:id="rId26"/>
    <p:sldId id="2145705659" r:id="rId27"/>
    <p:sldId id="2145705661" r:id="rId28"/>
    <p:sldId id="2145705662" r:id="rId29"/>
    <p:sldId id="2145705660" r:id="rId30"/>
    <p:sldId id="2145705663" r:id="rId31"/>
    <p:sldId id="2145705649" r:id="rId32"/>
    <p:sldId id="2145705651" r:id="rId33"/>
    <p:sldId id="2145705653" r:id="rId34"/>
    <p:sldId id="2145705652" r:id="rId35"/>
    <p:sldId id="2145705654" r:id="rId36"/>
    <p:sldId id="2145705655" r:id="rId37"/>
    <p:sldId id="2145705657" r:id="rId38"/>
    <p:sldId id="2145705656" r:id="rId39"/>
    <p:sldId id="2145705664" r:id="rId40"/>
  </p:sldIdLst>
  <p:sldSz cx="12192000" cy="6858000"/>
  <p:notesSz cx="6954838" cy="9309100"/>
  <p:defaultTextStyle>
    <a:defPPr>
      <a:defRPr lang="en-US"/>
    </a:defPPr>
    <a:lvl1pPr algn="l" rtl="0" fontAlgn="base">
      <a:lnSpc>
        <a:spcPct val="80000"/>
      </a:lnSpc>
      <a:spcBef>
        <a:spcPct val="20000"/>
      </a:spcBef>
      <a:spcAft>
        <a:spcPct val="0"/>
      </a:spcAft>
      <a:defRPr sz="2400" kern="1200">
        <a:solidFill>
          <a:schemeClr val="tx1"/>
        </a:solidFill>
        <a:latin typeface="Arial" charset="0"/>
        <a:ea typeface="+mn-ea"/>
        <a:cs typeface="+mn-cs"/>
      </a:defRPr>
    </a:lvl1pPr>
    <a:lvl2pPr marL="457200" algn="l" rtl="0" fontAlgn="base">
      <a:lnSpc>
        <a:spcPct val="80000"/>
      </a:lnSpc>
      <a:spcBef>
        <a:spcPct val="20000"/>
      </a:spcBef>
      <a:spcAft>
        <a:spcPct val="0"/>
      </a:spcAft>
      <a:defRPr sz="24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24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24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5896" userDrawn="1">
          <p15:clr>
            <a:srgbClr val="A4A3A4"/>
          </p15:clr>
        </p15:guide>
        <p15:guide id="3" pos="3845" userDrawn="1">
          <p15:clr>
            <a:srgbClr val="A4A3A4"/>
          </p15:clr>
        </p15:guide>
        <p15:guide id="4" orient="horz" userDrawn="1">
          <p15:clr>
            <a:srgbClr val="A4A3A4"/>
          </p15:clr>
        </p15:guide>
        <p15:guide id="5" userDrawn="1">
          <p15:clr>
            <a:srgbClr val="A4A3A4"/>
          </p15:clr>
        </p15:guide>
        <p15:guide id="6" pos="7445" userDrawn="1">
          <p15:clr>
            <a:srgbClr val="A4A3A4"/>
          </p15:clr>
        </p15:guide>
        <p15:guide id="7" pos="219" userDrawn="1">
          <p15:clr>
            <a:srgbClr val="A4A3A4"/>
          </p15:clr>
        </p15:guide>
        <p15:guide id="8" pos="46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Landess" initials="RLL" lastIdx="2" clrIdx="0">
    <p:extLst>
      <p:ext uri="{19B8F6BF-5375-455C-9EA6-DF929625EA0E}">
        <p15:presenceInfo xmlns:p15="http://schemas.microsoft.com/office/powerpoint/2012/main" userId="Rachel Landess" providerId="None"/>
      </p:ext>
    </p:extLst>
  </p:cmAuthor>
  <p:cmAuthor id="2" name="Lounsbury, Jessica (GSFC-5990)" initials="LJ(" lastIdx="27" clrIdx="1">
    <p:extLst>
      <p:ext uri="{19B8F6BF-5375-455C-9EA6-DF929625EA0E}">
        <p15:presenceInfo xmlns:p15="http://schemas.microsoft.com/office/powerpoint/2012/main" userId="S::jalounsb@ndc.nasa.gov::3c6ac65e-1fa1-46f4-a53c-09e86240ed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0B2696"/>
    <a:srgbClr val="E9EDF4"/>
    <a:srgbClr val="D0D8E8"/>
    <a:srgbClr val="00B050"/>
    <a:srgbClr val="BFEBD3"/>
    <a:srgbClr val="00421E"/>
    <a:srgbClr val="92D050"/>
    <a:srgbClr val="777777"/>
    <a:srgbClr val="AAE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0640" autoAdjust="0"/>
  </p:normalViewPr>
  <p:slideViewPr>
    <p:cSldViewPr snapToGrid="0">
      <p:cViewPr varScale="1">
        <p:scale>
          <a:sx n="147" d="100"/>
          <a:sy n="147" d="100"/>
        </p:scale>
        <p:origin x="1572" y="120"/>
      </p:cViewPr>
      <p:guideLst>
        <p:guide orient="horz" pos="2207"/>
        <p:guide pos="5896"/>
        <p:guide pos="3845"/>
        <p:guide orient="horz"/>
        <p:guide/>
        <p:guide pos="7445"/>
        <p:guide pos="219"/>
        <p:guide pos="46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012"/>
    </p:cViewPr>
  </p:sorterViewPr>
  <p:notesViewPr>
    <p:cSldViewPr snapToGrid="0">
      <p:cViewPr varScale="1">
        <p:scale>
          <a:sx n="83" d="100"/>
          <a:sy n="83" d="100"/>
        </p:scale>
        <p:origin x="-2574" y="-9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488F4-0271-944C-8750-396D343F5CAC}" type="doc">
      <dgm:prSet loTypeId="urn:microsoft.com/office/officeart/2005/8/layout/lProcess3" loCatId="" qsTypeId="urn:microsoft.com/office/officeart/2005/8/quickstyle/simple1" qsCatId="simple" csTypeId="urn:microsoft.com/office/officeart/2005/8/colors/colorful2" csCatId="colorful" phldr="1"/>
      <dgm:spPr/>
    </dgm:pt>
    <dgm:pt modelId="{91B310CE-E2D9-3548-9FB3-9501A879F7E7}">
      <dgm:prSet phldrT="[Text]" custT="1"/>
      <dgm:spPr/>
      <dgm:t>
        <a:bodyPr/>
        <a:lstStyle/>
        <a:p>
          <a:pPr algn="ctr"/>
          <a:r>
            <a:rPr lang="en-US" sz="1600" b="1" u="sng" dirty="0"/>
            <a:t>March 10, 2020</a:t>
          </a:r>
        </a:p>
        <a:p>
          <a:pPr algn="ctr"/>
          <a:r>
            <a:rPr lang="en-US" sz="1600" b="1" u="none" dirty="0"/>
            <a:t>“We Are Family”</a:t>
          </a:r>
          <a:endParaRPr lang="en-US" sz="1600" u="none" dirty="0"/>
        </a:p>
      </dgm:t>
    </dgm:pt>
    <dgm:pt modelId="{A9431EA0-14A1-A143-9021-A7D2EA8DD790}" type="parTrans" cxnId="{F2403DA2-2FD0-4344-86DD-6337898860DF}">
      <dgm:prSet/>
      <dgm:spPr/>
      <dgm:t>
        <a:bodyPr/>
        <a:lstStyle/>
        <a:p>
          <a:endParaRPr lang="en-US"/>
        </a:p>
      </dgm:t>
    </dgm:pt>
    <dgm:pt modelId="{00FB2228-4403-3943-AD3F-DB534F0893CF}" type="sibTrans" cxnId="{F2403DA2-2FD0-4344-86DD-6337898860DF}">
      <dgm:prSet/>
      <dgm:spPr/>
      <dgm:t>
        <a:bodyPr/>
        <a:lstStyle/>
        <a:p>
          <a:endParaRPr lang="en-US"/>
        </a:p>
      </dgm:t>
    </dgm:pt>
    <dgm:pt modelId="{57473832-FD02-E344-8EA9-F5B31EBF654D}">
      <dgm:prSet phldrT="[Text]" custT="1"/>
      <dgm:spPr/>
      <dgm:t>
        <a:bodyPr/>
        <a:lstStyle/>
        <a:p>
          <a:pPr marL="0" lvl="0" indent="0" algn="ctr" defTabSz="711200">
            <a:lnSpc>
              <a:spcPct val="90000"/>
            </a:lnSpc>
            <a:spcBef>
              <a:spcPct val="0"/>
            </a:spcBef>
            <a:spcAft>
              <a:spcPct val="35000"/>
            </a:spcAft>
            <a:buNone/>
            <a:tabLst>
              <a:tab pos="741363" algn="l"/>
              <a:tab pos="963613" algn="l"/>
            </a:tabLst>
          </a:pPr>
          <a:r>
            <a:rPr lang="en-US" sz="1600" b="1" u="sng" kern="1200" dirty="0">
              <a:solidFill>
                <a:prstClr val="white"/>
              </a:solidFill>
              <a:latin typeface="Calibri"/>
              <a:ea typeface="+mn-ea"/>
              <a:cs typeface="+mn-cs"/>
            </a:rPr>
            <a:t>March 14, 2020 </a:t>
          </a:r>
          <a:r>
            <a:rPr lang="en-US" sz="1600" b="1" u="none" kern="1200" dirty="0">
              <a:solidFill>
                <a:prstClr val="white"/>
              </a:solidFill>
              <a:latin typeface="Calibri"/>
              <a:ea typeface="+mn-ea"/>
              <a:cs typeface="+mn-cs"/>
            </a:rPr>
            <a:t>"Taking Care of Our People"</a:t>
          </a:r>
        </a:p>
      </dgm:t>
    </dgm:pt>
    <dgm:pt modelId="{072ABE6E-422E-FF4A-A3AA-DAA1C73F6364}" type="parTrans" cxnId="{F2AE694F-7CD5-2942-80C9-E10B9EC78341}">
      <dgm:prSet/>
      <dgm:spPr/>
      <dgm:t>
        <a:bodyPr/>
        <a:lstStyle/>
        <a:p>
          <a:endParaRPr lang="en-US"/>
        </a:p>
      </dgm:t>
    </dgm:pt>
    <dgm:pt modelId="{347EF36C-AFC3-B946-8CFB-3AAE4D2F6D34}" type="sibTrans" cxnId="{F2AE694F-7CD5-2942-80C9-E10B9EC78341}">
      <dgm:prSet/>
      <dgm:spPr/>
      <dgm:t>
        <a:bodyPr/>
        <a:lstStyle/>
        <a:p>
          <a:endParaRPr lang="en-US"/>
        </a:p>
      </dgm:t>
    </dgm:pt>
    <dgm:pt modelId="{875C2655-1C9C-C84F-9E1C-A329300C0909}">
      <dgm:prSet phldrT="[Text]" custT="1"/>
      <dgm:spPr/>
      <dgm:t>
        <a:bodyPr/>
        <a:lstStyle/>
        <a:p>
          <a:r>
            <a:rPr lang="en-US" sz="1600" b="1" u="sng" dirty="0"/>
            <a:t>March 16, 2020</a:t>
          </a:r>
        </a:p>
        <a:p>
          <a:r>
            <a:rPr lang="en-US" sz="1600" b="1" u="none" dirty="0"/>
            <a:t>“Coalescing Around a Shared Vision”</a:t>
          </a:r>
        </a:p>
      </dgm:t>
    </dgm:pt>
    <dgm:pt modelId="{76553F23-3844-A944-9E43-15E0D616C677}" type="parTrans" cxnId="{1F793676-5E65-5F46-BE4A-548E3F882FC1}">
      <dgm:prSet/>
      <dgm:spPr/>
      <dgm:t>
        <a:bodyPr/>
        <a:lstStyle/>
        <a:p>
          <a:endParaRPr lang="en-US"/>
        </a:p>
      </dgm:t>
    </dgm:pt>
    <dgm:pt modelId="{82F7A17E-DEFF-0248-811F-11DC115C994D}" type="sibTrans" cxnId="{1F793676-5E65-5F46-BE4A-548E3F882FC1}">
      <dgm:prSet/>
      <dgm:spPr/>
      <dgm:t>
        <a:bodyPr/>
        <a:lstStyle/>
        <a:p>
          <a:endParaRPr lang="en-US"/>
        </a:p>
      </dgm:t>
    </dgm:pt>
    <dgm:pt modelId="{C4A8CE29-43ED-FE47-ACDF-89175A30BED4}">
      <dgm:prSet phldrT="[Text]" custT="1"/>
      <dgm:spPr/>
      <dgm:t>
        <a:bodyPr/>
        <a:lstStyle/>
        <a:p>
          <a:pPr algn="l"/>
          <a:r>
            <a:rPr lang="en-US" sz="1600" dirty="0"/>
            <a:t>I was sitting in my office with Vince Elliott, my Deputy Project Manager for resources and we were discussing what had kept Lucy on track in spite of all the challenges we were experiencing through development. After given it some thought I got up and wrote three words on my white board “</a:t>
          </a:r>
          <a:r>
            <a:rPr lang="en-US" sz="1600" b="1" dirty="0"/>
            <a:t>We are Family</a:t>
          </a:r>
          <a:r>
            <a:rPr lang="en-US" sz="1600" dirty="0"/>
            <a:t>”.</a:t>
          </a:r>
        </a:p>
      </dgm:t>
    </dgm:pt>
    <dgm:pt modelId="{EF6E99DF-80F8-BB47-9FB1-36546D74A6DF}" type="parTrans" cxnId="{E3B9479C-EEAE-4040-B69D-C768CD79996C}">
      <dgm:prSet/>
      <dgm:spPr/>
      <dgm:t>
        <a:bodyPr/>
        <a:lstStyle/>
        <a:p>
          <a:endParaRPr lang="en-US"/>
        </a:p>
      </dgm:t>
    </dgm:pt>
    <dgm:pt modelId="{5280C6CB-3511-0842-B240-9DB80B09E7A7}" type="sibTrans" cxnId="{E3B9479C-EEAE-4040-B69D-C768CD79996C}">
      <dgm:prSet/>
      <dgm:spPr/>
      <dgm:t>
        <a:bodyPr/>
        <a:lstStyle/>
        <a:p>
          <a:endParaRPr lang="en-US"/>
        </a:p>
      </dgm:t>
    </dgm:pt>
    <dgm:pt modelId="{1E27E329-EF9C-ED4F-A29B-A50A484A630F}">
      <dgm:prSet phldrT="[Text]" custT="1"/>
      <dgm:spPr/>
      <dgm:t>
        <a:bodyPr/>
        <a:lstStyle/>
        <a:p>
          <a:pPr marL="0" lvl="0" indent="0" algn="l" defTabSz="711200">
            <a:lnSpc>
              <a:spcPct val="90000"/>
            </a:lnSpc>
            <a:spcBef>
              <a:spcPct val="0"/>
            </a:spcBef>
            <a:spcAft>
              <a:spcPct val="35000"/>
            </a:spcAft>
            <a:buNone/>
            <a:tabLst>
              <a:tab pos="741363" algn="l"/>
              <a:tab pos="963613" algn="l"/>
            </a:tabLst>
          </a:pPr>
          <a:r>
            <a:rPr lang="en-US" sz="1600" kern="1200" dirty="0">
              <a:solidFill>
                <a:prstClr val="black">
                  <a:hueOff val="0"/>
                  <a:satOff val="0"/>
                  <a:lumOff val="0"/>
                  <a:alphaOff val="0"/>
                </a:prstClr>
              </a:solidFill>
              <a:latin typeface="Calibri"/>
              <a:ea typeface="+mn-ea"/>
              <a:cs typeface="+mn-cs"/>
            </a:rPr>
            <a:t>NASA moved to Stage 2 of the Agency’s COVID-19 Response Framework - telework was strongly encouraged for employees who could work remotely.  Given the unknown, unknowns, the PI and I met to discuss standing down for a year. </a:t>
          </a:r>
        </a:p>
      </dgm:t>
    </dgm:pt>
    <dgm:pt modelId="{70E7757E-6673-494E-945D-4B3693B7452A}" type="parTrans" cxnId="{7FDDA471-4F3F-3A4D-BAE7-95383C8BF797}">
      <dgm:prSet/>
      <dgm:spPr/>
      <dgm:t>
        <a:bodyPr/>
        <a:lstStyle/>
        <a:p>
          <a:endParaRPr lang="en-US"/>
        </a:p>
      </dgm:t>
    </dgm:pt>
    <dgm:pt modelId="{224FB15A-808D-8844-8168-3BE653D6E8ED}" type="sibTrans" cxnId="{7FDDA471-4F3F-3A4D-BAE7-95383C8BF797}">
      <dgm:prSet/>
      <dgm:spPr/>
      <dgm:t>
        <a:bodyPr/>
        <a:lstStyle/>
        <a:p>
          <a:endParaRPr lang="en-US"/>
        </a:p>
      </dgm:t>
    </dgm:pt>
    <dgm:pt modelId="{FE49AF76-D66D-8141-AE7B-9842CF0C819A}">
      <dgm:prSet phldrT="[Text]" custT="1"/>
      <dgm:spPr/>
      <dgm:t>
        <a:bodyPr/>
        <a:lstStyle/>
        <a:p>
          <a:pPr algn="l"/>
          <a:r>
            <a:rPr lang="en-US" sz="1600" dirty="0"/>
            <a:t>I held a Project wide All Hands to share the Project’s Go Forward Plan given the potentially limited/restricted access to work sites due to COVID-19 and to status the Project across all partner institutions.</a:t>
          </a:r>
          <a:endParaRPr lang="en-US" sz="1600" b="1" u="sng" dirty="0"/>
        </a:p>
      </dgm:t>
    </dgm:pt>
    <dgm:pt modelId="{5CBB8A39-00AC-E94F-96BC-611096761B06}" type="parTrans" cxnId="{24C77D76-578F-924A-AD56-35A63C6DF3DA}">
      <dgm:prSet/>
      <dgm:spPr/>
      <dgm:t>
        <a:bodyPr/>
        <a:lstStyle/>
        <a:p>
          <a:endParaRPr lang="en-US"/>
        </a:p>
      </dgm:t>
    </dgm:pt>
    <dgm:pt modelId="{2421595B-66E4-A545-999F-477E282972E9}" type="sibTrans" cxnId="{24C77D76-578F-924A-AD56-35A63C6DF3DA}">
      <dgm:prSet/>
      <dgm:spPr/>
      <dgm:t>
        <a:bodyPr/>
        <a:lstStyle/>
        <a:p>
          <a:endParaRPr lang="en-US"/>
        </a:p>
      </dgm:t>
    </dgm:pt>
    <dgm:pt modelId="{4E600BF3-E98A-FE44-A2B7-A03AD2DEB473}">
      <dgm:prSet custT="1"/>
      <dgm:spPr/>
      <dgm:t>
        <a:bodyPr/>
        <a:lstStyle/>
        <a:p>
          <a:pPr algn="ctr"/>
          <a:r>
            <a:rPr lang="en-US" sz="1600" b="1" u="sng" dirty="0"/>
            <a:t>March 24, 2020</a:t>
          </a:r>
        </a:p>
        <a:p>
          <a:pPr algn="ctr"/>
          <a:r>
            <a:rPr lang="en-US" sz="1600" b="1" u="none" dirty="0"/>
            <a:t>“We Grow When We Face Challenges”</a:t>
          </a:r>
          <a:endParaRPr lang="en-US" sz="1600" u="none" dirty="0"/>
        </a:p>
      </dgm:t>
    </dgm:pt>
    <dgm:pt modelId="{372A9D77-31F4-D74E-95BE-42E8C8FE43BB}" type="parTrans" cxnId="{7BFB3FBC-2448-DE49-A3E8-06819509FE01}">
      <dgm:prSet/>
      <dgm:spPr/>
      <dgm:t>
        <a:bodyPr/>
        <a:lstStyle/>
        <a:p>
          <a:endParaRPr lang="en-US"/>
        </a:p>
      </dgm:t>
    </dgm:pt>
    <dgm:pt modelId="{0A7C94A5-D37A-9D44-9763-FCB6FF2E0F14}" type="sibTrans" cxnId="{7BFB3FBC-2448-DE49-A3E8-06819509FE01}">
      <dgm:prSet/>
      <dgm:spPr/>
      <dgm:t>
        <a:bodyPr/>
        <a:lstStyle/>
        <a:p>
          <a:endParaRPr lang="en-US"/>
        </a:p>
      </dgm:t>
    </dgm:pt>
    <dgm:pt modelId="{D89E541D-F01F-9047-8AB0-3D4E8E9EBAB5}">
      <dgm:prSet custT="1"/>
      <dgm:spPr/>
      <dgm:t>
        <a:bodyPr/>
        <a:lstStyle/>
        <a:p>
          <a:pPr algn="l"/>
          <a:r>
            <a:rPr lang="en-US" sz="1600" dirty="0"/>
            <a:t>Agency directed Goddard to move to Stage 4 of the Agency’s COVID-19 Response Framework – Telework was mandatory for both Lucy and </a:t>
          </a:r>
          <a:r>
            <a:rPr lang="en-US" sz="1600" dirty="0" err="1"/>
            <a:t>L’Ralph</a:t>
          </a:r>
          <a:r>
            <a:rPr lang="en-US" sz="1600" dirty="0"/>
            <a:t>. </a:t>
          </a:r>
          <a:r>
            <a:rPr lang="en-US" sz="1600" dirty="0" err="1"/>
            <a:t>L’Ralph</a:t>
          </a:r>
          <a:r>
            <a:rPr lang="en-US" sz="1600" dirty="0"/>
            <a:t> had to “safe” their hardware.  Travel was restricted. As I was turning off the lights and locking up the Lucy office suite, I wrote “</a:t>
          </a:r>
          <a:r>
            <a:rPr lang="en-US" sz="1600" b="1" dirty="0"/>
            <a:t>Lucy Strong, Welcome Back</a:t>
          </a:r>
          <a:r>
            <a:rPr lang="en-US" sz="1600" dirty="0"/>
            <a:t>” on the white board.</a:t>
          </a:r>
          <a:endParaRPr lang="en-US" sz="1600" b="1" u="sng" dirty="0"/>
        </a:p>
      </dgm:t>
    </dgm:pt>
    <dgm:pt modelId="{65834B08-27D0-7843-8E89-73222DE6AFB8}" type="parTrans" cxnId="{A089DED4-245E-7F49-B73F-9D6409CB49BA}">
      <dgm:prSet/>
      <dgm:spPr/>
      <dgm:t>
        <a:bodyPr/>
        <a:lstStyle/>
        <a:p>
          <a:endParaRPr lang="en-US"/>
        </a:p>
      </dgm:t>
    </dgm:pt>
    <dgm:pt modelId="{53B83C7D-08DF-2942-BFC9-1ECE948F1BCF}" type="sibTrans" cxnId="{A089DED4-245E-7F49-B73F-9D6409CB49BA}">
      <dgm:prSet/>
      <dgm:spPr/>
      <dgm:t>
        <a:bodyPr/>
        <a:lstStyle/>
        <a:p>
          <a:endParaRPr lang="en-US"/>
        </a:p>
      </dgm:t>
    </dgm:pt>
    <dgm:pt modelId="{6EBBFE0F-172E-D54E-ADD3-E7E7BF4CEFB8}" type="pres">
      <dgm:prSet presAssocID="{F36488F4-0271-944C-8750-396D343F5CAC}" presName="Name0" presStyleCnt="0">
        <dgm:presLayoutVars>
          <dgm:chPref val="3"/>
          <dgm:dir/>
          <dgm:animLvl val="lvl"/>
          <dgm:resizeHandles/>
        </dgm:presLayoutVars>
      </dgm:prSet>
      <dgm:spPr/>
    </dgm:pt>
    <dgm:pt modelId="{7E74F186-F82B-634B-BC7A-2E6B7564B1DC}" type="pres">
      <dgm:prSet presAssocID="{91B310CE-E2D9-3548-9FB3-9501A879F7E7}" presName="horFlow" presStyleCnt="0"/>
      <dgm:spPr/>
    </dgm:pt>
    <dgm:pt modelId="{AACF1380-991E-F147-BE9D-7552A53C04A1}" type="pres">
      <dgm:prSet presAssocID="{91B310CE-E2D9-3548-9FB3-9501A879F7E7}" presName="bigChev" presStyleLbl="node1" presStyleIdx="0" presStyleCnt="4" custScaleY="100658"/>
      <dgm:spPr/>
    </dgm:pt>
    <dgm:pt modelId="{A6271D8D-12E6-E642-BF31-53C1BE05ECA8}" type="pres">
      <dgm:prSet presAssocID="{EF6E99DF-80F8-BB47-9FB1-36546D74A6DF}" presName="parTrans" presStyleCnt="0"/>
      <dgm:spPr/>
    </dgm:pt>
    <dgm:pt modelId="{BA84ED65-A373-EE45-980A-F0222367EA3A}" type="pres">
      <dgm:prSet presAssocID="{C4A8CE29-43ED-FE47-ACDF-89175A30BED4}" presName="node" presStyleLbl="alignAccFollowNode1" presStyleIdx="0" presStyleCnt="4" custScaleX="421772" custScaleY="121760">
        <dgm:presLayoutVars>
          <dgm:bulletEnabled val="1"/>
        </dgm:presLayoutVars>
      </dgm:prSet>
      <dgm:spPr/>
    </dgm:pt>
    <dgm:pt modelId="{78140D99-0F21-C74A-B4AF-19848CCEB668}" type="pres">
      <dgm:prSet presAssocID="{91B310CE-E2D9-3548-9FB3-9501A879F7E7}" presName="vSp" presStyleCnt="0"/>
      <dgm:spPr/>
    </dgm:pt>
    <dgm:pt modelId="{A7BBF9F7-8ABA-AF49-A658-25E68C09ADF6}" type="pres">
      <dgm:prSet presAssocID="{57473832-FD02-E344-8EA9-F5B31EBF654D}" presName="horFlow" presStyleCnt="0"/>
      <dgm:spPr/>
    </dgm:pt>
    <dgm:pt modelId="{EDED74E0-E87A-E24B-AA1B-0738ECED356D}" type="pres">
      <dgm:prSet presAssocID="{57473832-FD02-E344-8EA9-F5B31EBF654D}" presName="bigChev" presStyleLbl="node1" presStyleIdx="1" presStyleCnt="4" custScaleY="100658"/>
      <dgm:spPr/>
    </dgm:pt>
    <dgm:pt modelId="{BF361833-8EE4-6E4B-A14E-346F7E622259}" type="pres">
      <dgm:prSet presAssocID="{70E7757E-6673-494E-945D-4B3693B7452A}" presName="parTrans" presStyleCnt="0"/>
      <dgm:spPr/>
    </dgm:pt>
    <dgm:pt modelId="{A3EF50E7-7E4D-6C42-AFCC-E9F88C4E4D2F}" type="pres">
      <dgm:prSet presAssocID="{1E27E329-EF9C-ED4F-A29B-A50A484A630F}" presName="node" presStyleLbl="alignAccFollowNode1" presStyleIdx="1" presStyleCnt="4" custScaleX="421772" custScaleY="121845">
        <dgm:presLayoutVars>
          <dgm:bulletEnabled val="1"/>
        </dgm:presLayoutVars>
      </dgm:prSet>
      <dgm:spPr/>
    </dgm:pt>
    <dgm:pt modelId="{0AA3356D-36C9-5B46-BA01-B707545F0BC3}" type="pres">
      <dgm:prSet presAssocID="{57473832-FD02-E344-8EA9-F5B31EBF654D}" presName="vSp" presStyleCnt="0"/>
      <dgm:spPr/>
    </dgm:pt>
    <dgm:pt modelId="{FB2E1414-4FA9-B54C-B5CB-B33ACE03F712}" type="pres">
      <dgm:prSet presAssocID="{875C2655-1C9C-C84F-9E1C-A329300C0909}" presName="horFlow" presStyleCnt="0"/>
      <dgm:spPr/>
    </dgm:pt>
    <dgm:pt modelId="{91502F76-CC43-9547-8A0D-A077BA7EC7EA}" type="pres">
      <dgm:prSet presAssocID="{875C2655-1C9C-C84F-9E1C-A329300C0909}" presName="bigChev" presStyleLbl="node1" presStyleIdx="2" presStyleCnt="4" custScaleY="100658"/>
      <dgm:spPr/>
    </dgm:pt>
    <dgm:pt modelId="{C20D8D0F-19DA-E444-929B-125AABDA4A1D}" type="pres">
      <dgm:prSet presAssocID="{5CBB8A39-00AC-E94F-96BC-611096761B06}" presName="parTrans" presStyleCnt="0"/>
      <dgm:spPr/>
    </dgm:pt>
    <dgm:pt modelId="{009F4CDF-8F6F-6A4E-93E9-3D414C380CF0}" type="pres">
      <dgm:prSet presAssocID="{FE49AF76-D66D-8141-AE7B-9842CF0C819A}" presName="node" presStyleLbl="alignAccFollowNode1" presStyleIdx="2" presStyleCnt="4" custScaleX="421772" custScaleY="122072">
        <dgm:presLayoutVars>
          <dgm:bulletEnabled val="1"/>
        </dgm:presLayoutVars>
      </dgm:prSet>
      <dgm:spPr/>
    </dgm:pt>
    <dgm:pt modelId="{2971FB86-6EBC-E047-8D4B-314AE55A8FD8}" type="pres">
      <dgm:prSet presAssocID="{875C2655-1C9C-C84F-9E1C-A329300C0909}" presName="vSp" presStyleCnt="0"/>
      <dgm:spPr/>
    </dgm:pt>
    <dgm:pt modelId="{4762769D-32B8-CB4A-B5C4-01E1F7C3ECD6}" type="pres">
      <dgm:prSet presAssocID="{4E600BF3-E98A-FE44-A2B7-A03AD2DEB473}" presName="horFlow" presStyleCnt="0"/>
      <dgm:spPr/>
    </dgm:pt>
    <dgm:pt modelId="{320D6C48-B0BD-364E-B341-453594468F9D}" type="pres">
      <dgm:prSet presAssocID="{4E600BF3-E98A-FE44-A2B7-A03AD2DEB473}" presName="bigChev" presStyleLbl="node1" presStyleIdx="3" presStyleCnt="4" custScaleY="100658"/>
      <dgm:spPr/>
    </dgm:pt>
    <dgm:pt modelId="{8316E410-0871-0041-8DE7-53F86B73216A}" type="pres">
      <dgm:prSet presAssocID="{65834B08-27D0-7843-8E89-73222DE6AFB8}" presName="parTrans" presStyleCnt="0"/>
      <dgm:spPr/>
    </dgm:pt>
    <dgm:pt modelId="{89C3C173-0757-3E4C-9846-EBCF4B878D26}" type="pres">
      <dgm:prSet presAssocID="{D89E541D-F01F-9047-8AB0-3D4E8E9EBAB5}" presName="node" presStyleLbl="alignAccFollowNode1" presStyleIdx="3" presStyleCnt="4" custScaleX="421772" custScaleY="122592">
        <dgm:presLayoutVars>
          <dgm:bulletEnabled val="1"/>
        </dgm:presLayoutVars>
      </dgm:prSet>
      <dgm:spPr/>
    </dgm:pt>
  </dgm:ptLst>
  <dgm:cxnLst>
    <dgm:cxn modelId="{EA760800-8A79-EE4D-A340-AAF4EA9D5162}" type="presOf" srcId="{4E600BF3-E98A-FE44-A2B7-A03AD2DEB473}" destId="{320D6C48-B0BD-364E-B341-453594468F9D}" srcOrd="0" destOrd="0" presId="urn:microsoft.com/office/officeart/2005/8/layout/lProcess3"/>
    <dgm:cxn modelId="{EB1FB233-D0DA-814F-985C-59BDDE0EE68E}" type="presOf" srcId="{FE49AF76-D66D-8141-AE7B-9842CF0C819A}" destId="{009F4CDF-8F6F-6A4E-93E9-3D414C380CF0}" srcOrd="0" destOrd="0" presId="urn:microsoft.com/office/officeart/2005/8/layout/lProcess3"/>
    <dgm:cxn modelId="{1F71694D-13F2-274C-8605-1D590775ECD6}" type="presOf" srcId="{C4A8CE29-43ED-FE47-ACDF-89175A30BED4}" destId="{BA84ED65-A373-EE45-980A-F0222367EA3A}" srcOrd="0" destOrd="0" presId="urn:microsoft.com/office/officeart/2005/8/layout/lProcess3"/>
    <dgm:cxn modelId="{F2AE694F-7CD5-2942-80C9-E10B9EC78341}" srcId="{F36488F4-0271-944C-8750-396D343F5CAC}" destId="{57473832-FD02-E344-8EA9-F5B31EBF654D}" srcOrd="1" destOrd="0" parTransId="{072ABE6E-422E-FF4A-A3AA-DAA1C73F6364}" sibTransId="{347EF36C-AFC3-B946-8CFB-3AAE4D2F6D34}"/>
    <dgm:cxn modelId="{7FDDA471-4F3F-3A4D-BAE7-95383C8BF797}" srcId="{57473832-FD02-E344-8EA9-F5B31EBF654D}" destId="{1E27E329-EF9C-ED4F-A29B-A50A484A630F}" srcOrd="0" destOrd="0" parTransId="{70E7757E-6673-494E-945D-4B3693B7452A}" sibTransId="{224FB15A-808D-8844-8168-3BE653D6E8ED}"/>
    <dgm:cxn modelId="{4597F053-BE45-7547-8E0A-B1F10413990B}" type="presOf" srcId="{91B310CE-E2D9-3548-9FB3-9501A879F7E7}" destId="{AACF1380-991E-F147-BE9D-7552A53C04A1}" srcOrd="0" destOrd="0" presId="urn:microsoft.com/office/officeart/2005/8/layout/lProcess3"/>
    <dgm:cxn modelId="{1F793676-5E65-5F46-BE4A-548E3F882FC1}" srcId="{F36488F4-0271-944C-8750-396D343F5CAC}" destId="{875C2655-1C9C-C84F-9E1C-A329300C0909}" srcOrd="2" destOrd="0" parTransId="{76553F23-3844-A944-9E43-15E0D616C677}" sibTransId="{82F7A17E-DEFF-0248-811F-11DC115C994D}"/>
    <dgm:cxn modelId="{24C77D76-578F-924A-AD56-35A63C6DF3DA}" srcId="{875C2655-1C9C-C84F-9E1C-A329300C0909}" destId="{FE49AF76-D66D-8141-AE7B-9842CF0C819A}" srcOrd="0" destOrd="0" parTransId="{5CBB8A39-00AC-E94F-96BC-611096761B06}" sibTransId="{2421595B-66E4-A545-999F-477E282972E9}"/>
    <dgm:cxn modelId="{3EC81A58-4DFA-964F-8E3E-DD596C10D6E7}" type="presOf" srcId="{1E27E329-EF9C-ED4F-A29B-A50A484A630F}" destId="{A3EF50E7-7E4D-6C42-AFCC-E9F88C4E4D2F}" srcOrd="0" destOrd="0" presId="urn:microsoft.com/office/officeart/2005/8/layout/lProcess3"/>
    <dgm:cxn modelId="{94944C80-1B50-2E4F-B9B0-F0966CC92274}" type="presOf" srcId="{875C2655-1C9C-C84F-9E1C-A329300C0909}" destId="{91502F76-CC43-9547-8A0D-A077BA7EC7EA}" srcOrd="0" destOrd="0" presId="urn:microsoft.com/office/officeart/2005/8/layout/lProcess3"/>
    <dgm:cxn modelId="{144AF186-24B3-3644-B08D-F4E693E5182B}" type="presOf" srcId="{57473832-FD02-E344-8EA9-F5B31EBF654D}" destId="{EDED74E0-E87A-E24B-AA1B-0738ECED356D}" srcOrd="0" destOrd="0" presId="urn:microsoft.com/office/officeart/2005/8/layout/lProcess3"/>
    <dgm:cxn modelId="{E3B9479C-EEAE-4040-B69D-C768CD79996C}" srcId="{91B310CE-E2D9-3548-9FB3-9501A879F7E7}" destId="{C4A8CE29-43ED-FE47-ACDF-89175A30BED4}" srcOrd="0" destOrd="0" parTransId="{EF6E99DF-80F8-BB47-9FB1-36546D74A6DF}" sibTransId="{5280C6CB-3511-0842-B240-9DB80B09E7A7}"/>
    <dgm:cxn modelId="{F2403DA2-2FD0-4344-86DD-6337898860DF}" srcId="{F36488F4-0271-944C-8750-396D343F5CAC}" destId="{91B310CE-E2D9-3548-9FB3-9501A879F7E7}" srcOrd="0" destOrd="0" parTransId="{A9431EA0-14A1-A143-9021-A7D2EA8DD790}" sibTransId="{00FB2228-4403-3943-AD3F-DB534F0893CF}"/>
    <dgm:cxn modelId="{7BFB3FBC-2448-DE49-A3E8-06819509FE01}" srcId="{F36488F4-0271-944C-8750-396D343F5CAC}" destId="{4E600BF3-E98A-FE44-A2B7-A03AD2DEB473}" srcOrd="3" destOrd="0" parTransId="{372A9D77-31F4-D74E-95BE-42E8C8FE43BB}" sibTransId="{0A7C94A5-D37A-9D44-9763-FCB6FF2E0F14}"/>
    <dgm:cxn modelId="{A089DED4-245E-7F49-B73F-9D6409CB49BA}" srcId="{4E600BF3-E98A-FE44-A2B7-A03AD2DEB473}" destId="{D89E541D-F01F-9047-8AB0-3D4E8E9EBAB5}" srcOrd="0" destOrd="0" parTransId="{65834B08-27D0-7843-8E89-73222DE6AFB8}" sibTransId="{53B83C7D-08DF-2942-BFC9-1ECE948F1BCF}"/>
    <dgm:cxn modelId="{A8C46BE1-386A-8644-95EB-86B671E90F78}" type="presOf" srcId="{D89E541D-F01F-9047-8AB0-3D4E8E9EBAB5}" destId="{89C3C173-0757-3E4C-9846-EBCF4B878D26}" srcOrd="0" destOrd="0" presId="urn:microsoft.com/office/officeart/2005/8/layout/lProcess3"/>
    <dgm:cxn modelId="{239CE7E3-ED37-6744-AE2B-3BF0D7882888}" type="presOf" srcId="{F36488F4-0271-944C-8750-396D343F5CAC}" destId="{6EBBFE0F-172E-D54E-ADD3-E7E7BF4CEFB8}" srcOrd="0" destOrd="0" presId="urn:microsoft.com/office/officeart/2005/8/layout/lProcess3"/>
    <dgm:cxn modelId="{4E1930CB-400A-1243-A1DF-19A08C7F0B5D}" type="presParOf" srcId="{6EBBFE0F-172E-D54E-ADD3-E7E7BF4CEFB8}" destId="{7E74F186-F82B-634B-BC7A-2E6B7564B1DC}" srcOrd="0" destOrd="0" presId="urn:microsoft.com/office/officeart/2005/8/layout/lProcess3"/>
    <dgm:cxn modelId="{2FF0615B-9430-BA42-9FEB-90513EC87F4C}" type="presParOf" srcId="{7E74F186-F82B-634B-BC7A-2E6B7564B1DC}" destId="{AACF1380-991E-F147-BE9D-7552A53C04A1}" srcOrd="0" destOrd="0" presId="urn:microsoft.com/office/officeart/2005/8/layout/lProcess3"/>
    <dgm:cxn modelId="{AFF3D6EC-6A49-C348-9216-AA981B8D47CC}" type="presParOf" srcId="{7E74F186-F82B-634B-BC7A-2E6B7564B1DC}" destId="{A6271D8D-12E6-E642-BF31-53C1BE05ECA8}" srcOrd="1" destOrd="0" presId="urn:microsoft.com/office/officeart/2005/8/layout/lProcess3"/>
    <dgm:cxn modelId="{856EB32F-F994-2E4B-B9CD-0032A88C279A}" type="presParOf" srcId="{7E74F186-F82B-634B-BC7A-2E6B7564B1DC}" destId="{BA84ED65-A373-EE45-980A-F0222367EA3A}" srcOrd="2" destOrd="0" presId="urn:microsoft.com/office/officeart/2005/8/layout/lProcess3"/>
    <dgm:cxn modelId="{11341C6F-7DB8-4B40-A2AF-384A3BC99C44}" type="presParOf" srcId="{6EBBFE0F-172E-D54E-ADD3-E7E7BF4CEFB8}" destId="{78140D99-0F21-C74A-B4AF-19848CCEB668}" srcOrd="1" destOrd="0" presId="urn:microsoft.com/office/officeart/2005/8/layout/lProcess3"/>
    <dgm:cxn modelId="{155A2F6F-BF82-E746-80F0-719E2CCD1559}" type="presParOf" srcId="{6EBBFE0F-172E-D54E-ADD3-E7E7BF4CEFB8}" destId="{A7BBF9F7-8ABA-AF49-A658-25E68C09ADF6}" srcOrd="2" destOrd="0" presId="urn:microsoft.com/office/officeart/2005/8/layout/lProcess3"/>
    <dgm:cxn modelId="{509672BC-B054-0143-B51A-C281EFCF2072}" type="presParOf" srcId="{A7BBF9F7-8ABA-AF49-A658-25E68C09ADF6}" destId="{EDED74E0-E87A-E24B-AA1B-0738ECED356D}" srcOrd="0" destOrd="0" presId="urn:microsoft.com/office/officeart/2005/8/layout/lProcess3"/>
    <dgm:cxn modelId="{AF147873-1A1B-8543-9488-ED41A192D634}" type="presParOf" srcId="{A7BBF9F7-8ABA-AF49-A658-25E68C09ADF6}" destId="{BF361833-8EE4-6E4B-A14E-346F7E622259}" srcOrd="1" destOrd="0" presId="urn:microsoft.com/office/officeart/2005/8/layout/lProcess3"/>
    <dgm:cxn modelId="{78A6655D-D642-F64E-A496-9EE753CBFD79}" type="presParOf" srcId="{A7BBF9F7-8ABA-AF49-A658-25E68C09ADF6}" destId="{A3EF50E7-7E4D-6C42-AFCC-E9F88C4E4D2F}" srcOrd="2" destOrd="0" presId="urn:microsoft.com/office/officeart/2005/8/layout/lProcess3"/>
    <dgm:cxn modelId="{33931CF1-2356-5F43-9B75-9646F2C5BD65}" type="presParOf" srcId="{6EBBFE0F-172E-D54E-ADD3-E7E7BF4CEFB8}" destId="{0AA3356D-36C9-5B46-BA01-B707545F0BC3}" srcOrd="3" destOrd="0" presId="urn:microsoft.com/office/officeart/2005/8/layout/lProcess3"/>
    <dgm:cxn modelId="{540F13CF-C17C-954F-96CD-BAD4FE7FF232}" type="presParOf" srcId="{6EBBFE0F-172E-D54E-ADD3-E7E7BF4CEFB8}" destId="{FB2E1414-4FA9-B54C-B5CB-B33ACE03F712}" srcOrd="4" destOrd="0" presId="urn:microsoft.com/office/officeart/2005/8/layout/lProcess3"/>
    <dgm:cxn modelId="{308B7CE3-B189-6347-BA53-E4A870DDFD0D}" type="presParOf" srcId="{FB2E1414-4FA9-B54C-B5CB-B33ACE03F712}" destId="{91502F76-CC43-9547-8A0D-A077BA7EC7EA}" srcOrd="0" destOrd="0" presId="urn:microsoft.com/office/officeart/2005/8/layout/lProcess3"/>
    <dgm:cxn modelId="{A7EA25F9-99A2-CF4B-8C73-D7F512DBDFE3}" type="presParOf" srcId="{FB2E1414-4FA9-B54C-B5CB-B33ACE03F712}" destId="{C20D8D0F-19DA-E444-929B-125AABDA4A1D}" srcOrd="1" destOrd="0" presId="urn:microsoft.com/office/officeart/2005/8/layout/lProcess3"/>
    <dgm:cxn modelId="{563E4049-AAA3-F640-9421-DBF3DFFAFBD7}" type="presParOf" srcId="{FB2E1414-4FA9-B54C-B5CB-B33ACE03F712}" destId="{009F4CDF-8F6F-6A4E-93E9-3D414C380CF0}" srcOrd="2" destOrd="0" presId="urn:microsoft.com/office/officeart/2005/8/layout/lProcess3"/>
    <dgm:cxn modelId="{4902B942-609E-AF4F-8429-0BD0CBC0A0CD}" type="presParOf" srcId="{6EBBFE0F-172E-D54E-ADD3-E7E7BF4CEFB8}" destId="{2971FB86-6EBC-E047-8D4B-314AE55A8FD8}" srcOrd="5" destOrd="0" presId="urn:microsoft.com/office/officeart/2005/8/layout/lProcess3"/>
    <dgm:cxn modelId="{3950431B-0BF9-FE45-9573-6018C44B49C9}" type="presParOf" srcId="{6EBBFE0F-172E-D54E-ADD3-E7E7BF4CEFB8}" destId="{4762769D-32B8-CB4A-B5C4-01E1F7C3ECD6}" srcOrd="6" destOrd="0" presId="urn:microsoft.com/office/officeart/2005/8/layout/lProcess3"/>
    <dgm:cxn modelId="{64FE1DDE-22AE-5F4C-AF71-BDE86BF102D7}" type="presParOf" srcId="{4762769D-32B8-CB4A-B5C4-01E1F7C3ECD6}" destId="{320D6C48-B0BD-364E-B341-453594468F9D}" srcOrd="0" destOrd="0" presId="urn:microsoft.com/office/officeart/2005/8/layout/lProcess3"/>
    <dgm:cxn modelId="{5A2AC128-814A-A849-83ED-1168D0A65A96}" type="presParOf" srcId="{4762769D-32B8-CB4A-B5C4-01E1F7C3ECD6}" destId="{8316E410-0871-0041-8DE7-53F86B73216A}" srcOrd="1" destOrd="0" presId="urn:microsoft.com/office/officeart/2005/8/layout/lProcess3"/>
    <dgm:cxn modelId="{0EC6D334-DA33-5841-840B-55891640C3C5}" type="presParOf" srcId="{4762769D-32B8-CB4A-B5C4-01E1F7C3ECD6}" destId="{89C3C173-0757-3E4C-9846-EBCF4B878D2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F1380-991E-F147-BE9D-7552A53C04A1}">
      <dsp:nvSpPr>
        <dsp:cNvPr id="0" name=""/>
        <dsp:cNvSpPr/>
      </dsp:nvSpPr>
      <dsp:spPr>
        <a:xfrm>
          <a:off x="878" y="375691"/>
          <a:ext cx="2543575" cy="1024124"/>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t>March 10, 2020</a:t>
          </a:r>
        </a:p>
        <a:p>
          <a:pPr marL="0" lvl="0" indent="0" algn="ctr" defTabSz="711200">
            <a:lnSpc>
              <a:spcPct val="90000"/>
            </a:lnSpc>
            <a:spcBef>
              <a:spcPct val="0"/>
            </a:spcBef>
            <a:spcAft>
              <a:spcPct val="35000"/>
            </a:spcAft>
            <a:buNone/>
          </a:pPr>
          <a:r>
            <a:rPr lang="en-US" sz="1600" b="1" u="none" kern="1200" dirty="0"/>
            <a:t>“We Are Family”</a:t>
          </a:r>
          <a:endParaRPr lang="en-US" sz="1600" u="none" kern="1200" dirty="0"/>
        </a:p>
      </dsp:txBody>
      <dsp:txXfrm>
        <a:off x="512940" y="375691"/>
        <a:ext cx="1519451" cy="1024124"/>
      </dsp:txXfrm>
    </dsp:sp>
    <dsp:sp modelId="{BA84ED65-A373-EE45-980A-F0222367EA3A}">
      <dsp:nvSpPr>
        <dsp:cNvPr id="0" name=""/>
        <dsp:cNvSpPr/>
      </dsp:nvSpPr>
      <dsp:spPr>
        <a:xfrm>
          <a:off x="2213788" y="373642"/>
          <a:ext cx="8904313" cy="1028223"/>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en-US" sz="1600" kern="1200" dirty="0"/>
            <a:t>I was sitting in my office with Vince Elliott, my Deputy Project Manager for resources and we were discussing what had kept Lucy on track in spite of all the challenges we were experiencing through development. After given it some thought I got up and wrote three words on my white board “</a:t>
          </a:r>
          <a:r>
            <a:rPr lang="en-US" sz="1600" b="1" kern="1200" dirty="0"/>
            <a:t>We are Family</a:t>
          </a:r>
          <a:r>
            <a:rPr lang="en-US" sz="1600" kern="1200" dirty="0"/>
            <a:t>”.</a:t>
          </a:r>
        </a:p>
      </dsp:txBody>
      <dsp:txXfrm>
        <a:off x="2727900" y="373642"/>
        <a:ext cx="7876090" cy="1028223"/>
      </dsp:txXfrm>
    </dsp:sp>
    <dsp:sp modelId="{EDED74E0-E87A-E24B-AA1B-0738ECED356D}">
      <dsp:nvSpPr>
        <dsp:cNvPr id="0" name=""/>
        <dsp:cNvSpPr/>
      </dsp:nvSpPr>
      <dsp:spPr>
        <a:xfrm>
          <a:off x="878" y="1546713"/>
          <a:ext cx="2543575" cy="1024124"/>
        </a:xfrm>
        <a:prstGeom prst="chevron">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tabLst>
              <a:tab pos="741363" algn="l"/>
              <a:tab pos="963613" algn="l"/>
            </a:tabLst>
          </a:pPr>
          <a:r>
            <a:rPr lang="en-US" sz="1600" b="1" u="sng" kern="1200" dirty="0">
              <a:solidFill>
                <a:prstClr val="white"/>
              </a:solidFill>
              <a:latin typeface="Calibri"/>
              <a:ea typeface="+mn-ea"/>
              <a:cs typeface="+mn-cs"/>
            </a:rPr>
            <a:t>March 14, 2020 </a:t>
          </a:r>
          <a:r>
            <a:rPr lang="en-US" sz="1600" b="1" u="none" kern="1200" dirty="0">
              <a:solidFill>
                <a:prstClr val="white"/>
              </a:solidFill>
              <a:latin typeface="Calibri"/>
              <a:ea typeface="+mn-ea"/>
              <a:cs typeface="+mn-cs"/>
            </a:rPr>
            <a:t>"Taking Care of Our People"</a:t>
          </a:r>
        </a:p>
      </dsp:txBody>
      <dsp:txXfrm>
        <a:off x="512940" y="1546713"/>
        <a:ext cx="1519451" cy="1024124"/>
      </dsp:txXfrm>
    </dsp:sp>
    <dsp:sp modelId="{A3EF50E7-7E4D-6C42-AFCC-E9F88C4E4D2F}">
      <dsp:nvSpPr>
        <dsp:cNvPr id="0" name=""/>
        <dsp:cNvSpPr/>
      </dsp:nvSpPr>
      <dsp:spPr>
        <a:xfrm>
          <a:off x="2213788" y="1544305"/>
          <a:ext cx="8904313" cy="1028940"/>
        </a:xfrm>
        <a:prstGeom prst="chevron">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tabLst>
              <a:tab pos="741363" algn="l"/>
              <a:tab pos="963613" algn="l"/>
            </a:tabLst>
          </a:pPr>
          <a:r>
            <a:rPr lang="en-US" sz="1600" kern="1200" dirty="0">
              <a:solidFill>
                <a:prstClr val="black">
                  <a:hueOff val="0"/>
                  <a:satOff val="0"/>
                  <a:lumOff val="0"/>
                  <a:alphaOff val="0"/>
                </a:prstClr>
              </a:solidFill>
              <a:latin typeface="Calibri"/>
              <a:ea typeface="+mn-ea"/>
              <a:cs typeface="+mn-cs"/>
            </a:rPr>
            <a:t>NASA moved to Stage 2 of the Agency’s COVID-19 Response Framework - telework was strongly encouraged for employees who could work remotely.  Given the unknown, unknowns, the PI and I met to discuss standing down for a year. </a:t>
          </a:r>
        </a:p>
      </dsp:txBody>
      <dsp:txXfrm>
        <a:off x="2728258" y="1544305"/>
        <a:ext cx="7875373" cy="1028940"/>
      </dsp:txXfrm>
    </dsp:sp>
    <dsp:sp modelId="{91502F76-CC43-9547-8A0D-A077BA7EC7EA}">
      <dsp:nvSpPr>
        <dsp:cNvPr id="0" name=""/>
        <dsp:cNvSpPr/>
      </dsp:nvSpPr>
      <dsp:spPr>
        <a:xfrm>
          <a:off x="878" y="2719053"/>
          <a:ext cx="2543575" cy="1024124"/>
        </a:xfrm>
        <a:prstGeom prst="chevron">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t>March 16, 2020</a:t>
          </a:r>
        </a:p>
        <a:p>
          <a:pPr marL="0" lvl="0" indent="0" algn="ctr" defTabSz="711200">
            <a:lnSpc>
              <a:spcPct val="90000"/>
            </a:lnSpc>
            <a:spcBef>
              <a:spcPct val="0"/>
            </a:spcBef>
            <a:spcAft>
              <a:spcPct val="35000"/>
            </a:spcAft>
            <a:buNone/>
          </a:pPr>
          <a:r>
            <a:rPr lang="en-US" sz="1600" b="1" u="none" kern="1200" dirty="0"/>
            <a:t>“Coalescing Around a Shared Vision”</a:t>
          </a:r>
        </a:p>
      </dsp:txBody>
      <dsp:txXfrm>
        <a:off x="512940" y="2719053"/>
        <a:ext cx="1519451" cy="1024124"/>
      </dsp:txXfrm>
    </dsp:sp>
    <dsp:sp modelId="{009F4CDF-8F6F-6A4E-93E9-3D414C380CF0}">
      <dsp:nvSpPr>
        <dsp:cNvPr id="0" name=""/>
        <dsp:cNvSpPr/>
      </dsp:nvSpPr>
      <dsp:spPr>
        <a:xfrm>
          <a:off x="2213788" y="2715686"/>
          <a:ext cx="8904313" cy="1030857"/>
        </a:xfrm>
        <a:prstGeom prst="chevron">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en-US" sz="1600" kern="1200" dirty="0"/>
            <a:t>I held a Project wide All Hands to share the Project’s Go Forward Plan given the potentially limited/restricted access to work sites due to COVID-19 and to status the Project across all partner institutions.</a:t>
          </a:r>
          <a:endParaRPr lang="en-US" sz="1600" b="1" u="sng" kern="1200" dirty="0"/>
        </a:p>
      </dsp:txBody>
      <dsp:txXfrm>
        <a:off x="2729217" y="2715686"/>
        <a:ext cx="7873456" cy="1030857"/>
      </dsp:txXfrm>
    </dsp:sp>
    <dsp:sp modelId="{320D6C48-B0BD-364E-B341-453594468F9D}">
      <dsp:nvSpPr>
        <dsp:cNvPr id="0" name=""/>
        <dsp:cNvSpPr/>
      </dsp:nvSpPr>
      <dsp:spPr>
        <a:xfrm>
          <a:off x="878" y="3894546"/>
          <a:ext cx="2543575" cy="1024124"/>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t>March 24, 2020</a:t>
          </a:r>
        </a:p>
        <a:p>
          <a:pPr marL="0" lvl="0" indent="0" algn="ctr" defTabSz="711200">
            <a:lnSpc>
              <a:spcPct val="90000"/>
            </a:lnSpc>
            <a:spcBef>
              <a:spcPct val="0"/>
            </a:spcBef>
            <a:spcAft>
              <a:spcPct val="35000"/>
            </a:spcAft>
            <a:buNone/>
          </a:pPr>
          <a:r>
            <a:rPr lang="en-US" sz="1600" b="1" u="none" kern="1200" dirty="0"/>
            <a:t>“We Grow When We Face Challenges”</a:t>
          </a:r>
          <a:endParaRPr lang="en-US" sz="1600" u="none" kern="1200" dirty="0"/>
        </a:p>
      </dsp:txBody>
      <dsp:txXfrm>
        <a:off x="512940" y="3894546"/>
        <a:ext cx="1519451" cy="1024124"/>
      </dsp:txXfrm>
    </dsp:sp>
    <dsp:sp modelId="{89C3C173-0757-3E4C-9846-EBCF4B878D26}">
      <dsp:nvSpPr>
        <dsp:cNvPr id="0" name=""/>
        <dsp:cNvSpPr/>
      </dsp:nvSpPr>
      <dsp:spPr>
        <a:xfrm>
          <a:off x="2213788" y="3888984"/>
          <a:ext cx="8904313" cy="1035248"/>
        </a:xfrm>
        <a:prstGeom prst="chevron">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en-US" sz="1600" kern="1200" dirty="0"/>
            <a:t>Agency directed Goddard to move to Stage 4 of the Agency’s COVID-19 Response Framework – Telework was mandatory for both Lucy and </a:t>
          </a:r>
          <a:r>
            <a:rPr lang="en-US" sz="1600" kern="1200" dirty="0" err="1"/>
            <a:t>L’Ralph</a:t>
          </a:r>
          <a:r>
            <a:rPr lang="en-US" sz="1600" kern="1200" dirty="0"/>
            <a:t>. </a:t>
          </a:r>
          <a:r>
            <a:rPr lang="en-US" sz="1600" kern="1200" dirty="0" err="1"/>
            <a:t>L’Ralph</a:t>
          </a:r>
          <a:r>
            <a:rPr lang="en-US" sz="1600" kern="1200" dirty="0"/>
            <a:t> had to “safe” their hardware.  Travel was restricted. As I was turning off the lights and locking up the Lucy office suite, I wrote “</a:t>
          </a:r>
          <a:r>
            <a:rPr lang="en-US" sz="1600" b="1" kern="1200" dirty="0"/>
            <a:t>Lucy Strong, Welcome Back</a:t>
          </a:r>
          <a:r>
            <a:rPr lang="en-US" sz="1600" kern="1200" dirty="0"/>
            <a:t>” on the white board.</a:t>
          </a:r>
          <a:endParaRPr lang="en-US" sz="1600" b="1" u="sng" kern="1200" dirty="0"/>
        </a:p>
      </dsp:txBody>
      <dsp:txXfrm>
        <a:off x="2731412" y="3888984"/>
        <a:ext cx="7869065" cy="10352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2"/>
            <a:ext cx="3013764" cy="464977"/>
          </a:xfrm>
          <a:prstGeom prst="rect">
            <a:avLst/>
          </a:prstGeom>
          <a:noFill/>
          <a:ln w="9525">
            <a:noFill/>
            <a:miter lim="800000"/>
            <a:headEnd/>
            <a:tailEnd/>
          </a:ln>
        </p:spPr>
        <p:txBody>
          <a:bodyPr vert="horz" wrap="square" lIns="93064" tIns="46533" rIns="93064" bIns="46533" numCol="1" anchor="t" anchorCtr="0" compatLnSpc="1">
            <a:prstTxWarp prst="textNoShape">
              <a:avLst/>
            </a:prstTxWarp>
          </a:bodyPr>
          <a:lstStyle>
            <a:lvl1pPr defTabSz="929224">
              <a:lnSpc>
                <a:spcPct val="100000"/>
              </a:lnSpc>
              <a:spcBef>
                <a:spcPct val="0"/>
              </a:spcBef>
              <a:defRPr sz="1200">
                <a:latin typeface="Times New Roman" pitchFamily="18" charset="0"/>
              </a:defRPr>
            </a:lvl1pPr>
          </a:lstStyle>
          <a:p>
            <a:r>
              <a:rPr lang="en-US"/>
              <a:t>Export Controlled Information</a:t>
            </a:r>
          </a:p>
          <a:p>
            <a:endParaRPr lang="en-US"/>
          </a:p>
        </p:txBody>
      </p:sp>
      <p:sp>
        <p:nvSpPr>
          <p:cNvPr id="6147" name="Rectangle 3"/>
          <p:cNvSpPr>
            <a:spLocks noGrp="1" noChangeArrowheads="1"/>
          </p:cNvSpPr>
          <p:nvPr>
            <p:ph type="dt" sz="quarter" idx="1"/>
          </p:nvPr>
        </p:nvSpPr>
        <p:spPr bwMode="auto">
          <a:xfrm>
            <a:off x="3941076" y="2"/>
            <a:ext cx="3013764" cy="464977"/>
          </a:xfrm>
          <a:prstGeom prst="rect">
            <a:avLst/>
          </a:prstGeom>
          <a:noFill/>
          <a:ln w="9525">
            <a:noFill/>
            <a:miter lim="800000"/>
            <a:headEnd/>
            <a:tailEnd/>
          </a:ln>
        </p:spPr>
        <p:txBody>
          <a:bodyPr vert="horz" wrap="square" lIns="93064" tIns="46533" rIns="93064" bIns="46533" numCol="1" anchor="t" anchorCtr="0" compatLnSpc="1">
            <a:prstTxWarp prst="textNoShape">
              <a:avLst/>
            </a:prstTxWarp>
          </a:bodyPr>
          <a:lstStyle>
            <a:lvl1pPr algn="r" defTabSz="929224">
              <a:lnSpc>
                <a:spcPct val="100000"/>
              </a:lnSpc>
              <a:spcBef>
                <a:spcPct val="0"/>
              </a:spcBef>
              <a:defRPr sz="1200">
                <a:latin typeface="Times New Roman" pitchFamily="18" charset="0"/>
              </a:defRPr>
            </a:lvl1pPr>
          </a:lstStyle>
          <a:p>
            <a:pPr>
              <a:defRPr/>
            </a:pPr>
            <a:endParaRPr lang="en-US" dirty="0"/>
          </a:p>
        </p:txBody>
      </p:sp>
      <p:sp>
        <p:nvSpPr>
          <p:cNvPr id="6148" name="Rectangle 4"/>
          <p:cNvSpPr>
            <a:spLocks noGrp="1" noChangeArrowheads="1"/>
          </p:cNvSpPr>
          <p:nvPr>
            <p:ph type="ftr" sz="quarter" idx="2"/>
          </p:nvPr>
        </p:nvSpPr>
        <p:spPr bwMode="auto">
          <a:xfrm>
            <a:off x="1" y="8844125"/>
            <a:ext cx="3013764" cy="464977"/>
          </a:xfrm>
          <a:prstGeom prst="rect">
            <a:avLst/>
          </a:prstGeom>
          <a:noFill/>
          <a:ln w="9525">
            <a:noFill/>
            <a:miter lim="800000"/>
            <a:headEnd/>
            <a:tailEnd/>
          </a:ln>
        </p:spPr>
        <p:txBody>
          <a:bodyPr vert="horz" wrap="square" lIns="93064" tIns="46533" rIns="93064" bIns="46533" numCol="1" anchor="b" anchorCtr="0" compatLnSpc="1">
            <a:prstTxWarp prst="textNoShape">
              <a:avLst/>
            </a:prstTxWarp>
          </a:bodyPr>
          <a:lstStyle>
            <a:lvl1pPr defTabSz="929224">
              <a:lnSpc>
                <a:spcPct val="100000"/>
              </a:lnSpc>
              <a:spcBef>
                <a:spcPct val="0"/>
              </a:spcBef>
              <a:defRPr sz="1200">
                <a:latin typeface="Times New Roman" pitchFamily="18" charset="0"/>
              </a:defRPr>
            </a:lvl1pPr>
          </a:lstStyle>
          <a:p>
            <a:pPr>
              <a:defRPr/>
            </a:pPr>
            <a:endParaRPr lang="en-US"/>
          </a:p>
          <a:p>
            <a:pPr>
              <a:defRPr/>
            </a:pPr>
            <a:r>
              <a:rPr lang="en-US"/>
              <a:t>Export Controlled Information</a:t>
            </a:r>
          </a:p>
        </p:txBody>
      </p:sp>
      <p:sp>
        <p:nvSpPr>
          <p:cNvPr id="6149" name="Rectangle 5"/>
          <p:cNvSpPr>
            <a:spLocks noGrp="1" noChangeArrowheads="1"/>
          </p:cNvSpPr>
          <p:nvPr>
            <p:ph type="sldNum" sz="quarter" idx="3"/>
          </p:nvPr>
        </p:nvSpPr>
        <p:spPr bwMode="auto">
          <a:xfrm>
            <a:off x="3941076" y="8844125"/>
            <a:ext cx="3013764" cy="464977"/>
          </a:xfrm>
          <a:prstGeom prst="rect">
            <a:avLst/>
          </a:prstGeom>
          <a:noFill/>
          <a:ln w="9525">
            <a:noFill/>
            <a:miter lim="800000"/>
            <a:headEnd/>
            <a:tailEnd/>
          </a:ln>
        </p:spPr>
        <p:txBody>
          <a:bodyPr vert="horz" wrap="square" lIns="93064" tIns="46533" rIns="93064" bIns="46533" numCol="1" anchor="b" anchorCtr="0" compatLnSpc="1">
            <a:prstTxWarp prst="textNoShape">
              <a:avLst/>
            </a:prstTxWarp>
          </a:bodyPr>
          <a:lstStyle>
            <a:lvl1pPr algn="r" defTabSz="929224">
              <a:lnSpc>
                <a:spcPct val="100000"/>
              </a:lnSpc>
              <a:spcBef>
                <a:spcPct val="0"/>
              </a:spcBef>
              <a:defRPr sz="1200">
                <a:latin typeface="Times New Roman" pitchFamily="18" charset="0"/>
              </a:defRPr>
            </a:lvl1pPr>
          </a:lstStyle>
          <a:p>
            <a:pPr>
              <a:defRPr/>
            </a:pPr>
            <a:fld id="{9D60BDBD-7DA0-4A2B-8134-4C74C07FF262}" type="slidenum">
              <a:rPr lang="en-US"/>
              <a:pPr>
                <a:defRPr/>
              </a:pPr>
              <a:t>‹#›</a:t>
            </a:fld>
            <a:endParaRPr lang="en-US" dirty="0"/>
          </a:p>
        </p:txBody>
      </p:sp>
    </p:spTree>
    <p:extLst>
      <p:ext uri="{BB962C8B-B14F-4D97-AF65-F5344CB8AC3E}">
        <p14:creationId xmlns:p14="http://schemas.microsoft.com/office/powerpoint/2010/main" val="333339298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2"/>
            <a:ext cx="3013764" cy="464977"/>
          </a:xfrm>
          <a:prstGeom prst="rect">
            <a:avLst/>
          </a:prstGeom>
          <a:noFill/>
          <a:ln w="9525">
            <a:noFill/>
            <a:miter lim="800000"/>
            <a:headEnd/>
            <a:tailEnd/>
          </a:ln>
        </p:spPr>
        <p:txBody>
          <a:bodyPr vert="horz" wrap="square" lIns="92188" tIns="46094" rIns="92188" bIns="46094" numCol="1" anchor="t" anchorCtr="0" compatLnSpc="1">
            <a:prstTxWarp prst="textNoShape">
              <a:avLst/>
            </a:prstTxWarp>
          </a:bodyPr>
          <a:lstStyle>
            <a:lvl1pPr>
              <a:lnSpc>
                <a:spcPct val="100000"/>
              </a:lnSpc>
              <a:spcBef>
                <a:spcPct val="0"/>
              </a:spcBef>
              <a:defRPr sz="1200">
                <a:latin typeface="Times New Roman" pitchFamily="18" charset="0"/>
              </a:defRPr>
            </a:lvl1pPr>
          </a:lstStyle>
          <a:p>
            <a:r>
              <a:rPr lang="en-US"/>
              <a:t>Export Controlled Information</a:t>
            </a:r>
          </a:p>
          <a:p>
            <a:endParaRPr lang="en-US"/>
          </a:p>
        </p:txBody>
      </p:sp>
      <p:sp>
        <p:nvSpPr>
          <p:cNvPr id="7171" name="Rectangle 3"/>
          <p:cNvSpPr>
            <a:spLocks noGrp="1" noChangeArrowheads="1"/>
          </p:cNvSpPr>
          <p:nvPr>
            <p:ph type="dt" idx="1"/>
          </p:nvPr>
        </p:nvSpPr>
        <p:spPr bwMode="auto">
          <a:xfrm>
            <a:off x="3939468" y="2"/>
            <a:ext cx="3013764" cy="464977"/>
          </a:xfrm>
          <a:prstGeom prst="rect">
            <a:avLst/>
          </a:prstGeom>
          <a:noFill/>
          <a:ln w="9525">
            <a:noFill/>
            <a:miter lim="800000"/>
            <a:headEnd/>
            <a:tailEnd/>
          </a:ln>
        </p:spPr>
        <p:txBody>
          <a:bodyPr vert="horz" wrap="square" lIns="92188" tIns="46094" rIns="92188" bIns="46094" numCol="1" anchor="t" anchorCtr="0" compatLnSpc="1">
            <a:prstTxWarp prst="textNoShape">
              <a:avLst/>
            </a:prstTxWarp>
          </a:bodyPr>
          <a:lstStyle>
            <a:lvl1pPr algn="r">
              <a:lnSpc>
                <a:spcPct val="100000"/>
              </a:lnSpc>
              <a:spcBef>
                <a:spcPct val="0"/>
              </a:spcBef>
              <a:defRPr sz="1200">
                <a:latin typeface="Times New Roman" pitchFamily="18" charset="0"/>
              </a:defRPr>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376238" y="698500"/>
            <a:ext cx="6202362" cy="348932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95485" y="4422064"/>
            <a:ext cx="5563870" cy="4187981"/>
          </a:xfrm>
          <a:prstGeom prst="rect">
            <a:avLst/>
          </a:prstGeom>
          <a:noFill/>
          <a:ln w="9525">
            <a:noFill/>
            <a:miter lim="800000"/>
            <a:headEnd/>
            <a:tailEnd/>
          </a:ln>
        </p:spPr>
        <p:txBody>
          <a:bodyPr vert="horz" wrap="square" lIns="92188" tIns="46094" rIns="92188" bIns="4609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1" y="8844123"/>
            <a:ext cx="3013764" cy="463385"/>
          </a:xfrm>
          <a:prstGeom prst="rect">
            <a:avLst/>
          </a:prstGeom>
          <a:noFill/>
          <a:ln w="9525">
            <a:noFill/>
            <a:miter lim="800000"/>
            <a:headEnd/>
            <a:tailEnd/>
          </a:ln>
        </p:spPr>
        <p:txBody>
          <a:bodyPr vert="horz" wrap="square" lIns="92188" tIns="46094" rIns="92188" bIns="46094" numCol="1" anchor="b" anchorCtr="0" compatLnSpc="1">
            <a:prstTxWarp prst="textNoShape">
              <a:avLst/>
            </a:prstTxWarp>
          </a:bodyPr>
          <a:lstStyle>
            <a:lvl1pPr>
              <a:lnSpc>
                <a:spcPct val="100000"/>
              </a:lnSpc>
              <a:spcBef>
                <a:spcPct val="0"/>
              </a:spcBef>
              <a:defRPr sz="1200">
                <a:latin typeface="Times New Roman" pitchFamily="18" charset="0"/>
              </a:defRPr>
            </a:lvl1pPr>
          </a:lstStyle>
          <a:p>
            <a:pPr>
              <a:defRPr/>
            </a:pPr>
            <a:endParaRPr lang="en-US"/>
          </a:p>
          <a:p>
            <a:pPr>
              <a:defRPr/>
            </a:pPr>
            <a:r>
              <a:rPr lang="en-US"/>
              <a:t>Export Controlled Information</a:t>
            </a:r>
          </a:p>
        </p:txBody>
      </p:sp>
      <p:sp>
        <p:nvSpPr>
          <p:cNvPr id="7175" name="Rectangle 7"/>
          <p:cNvSpPr>
            <a:spLocks noGrp="1" noChangeArrowheads="1"/>
          </p:cNvSpPr>
          <p:nvPr>
            <p:ph type="sldNum" sz="quarter" idx="5"/>
          </p:nvPr>
        </p:nvSpPr>
        <p:spPr bwMode="auto">
          <a:xfrm>
            <a:off x="3939468" y="8844123"/>
            <a:ext cx="3013764" cy="463385"/>
          </a:xfrm>
          <a:prstGeom prst="rect">
            <a:avLst/>
          </a:prstGeom>
          <a:noFill/>
          <a:ln w="9525">
            <a:noFill/>
            <a:miter lim="800000"/>
            <a:headEnd/>
            <a:tailEnd/>
          </a:ln>
        </p:spPr>
        <p:txBody>
          <a:bodyPr vert="horz" wrap="square" lIns="92188" tIns="46094" rIns="92188" bIns="46094" numCol="1" anchor="b" anchorCtr="0" compatLnSpc="1">
            <a:prstTxWarp prst="textNoShape">
              <a:avLst/>
            </a:prstTxWarp>
          </a:bodyPr>
          <a:lstStyle>
            <a:lvl1pPr algn="r">
              <a:lnSpc>
                <a:spcPct val="100000"/>
              </a:lnSpc>
              <a:spcBef>
                <a:spcPct val="0"/>
              </a:spcBef>
              <a:defRPr sz="1200">
                <a:latin typeface="Times New Roman" pitchFamily="18" charset="0"/>
              </a:defRPr>
            </a:lvl1pPr>
          </a:lstStyle>
          <a:p>
            <a:pPr>
              <a:defRPr/>
            </a:pPr>
            <a:fld id="{BBB41DE4-A2F6-4E54-9728-196B1C5DB38D}" type="slidenum">
              <a:rPr lang="en-US"/>
              <a:pPr>
                <a:defRPr/>
              </a:pPr>
              <a:t>‹#›</a:t>
            </a:fld>
            <a:endParaRPr lang="en-US" dirty="0"/>
          </a:p>
        </p:txBody>
      </p:sp>
    </p:spTree>
    <p:extLst>
      <p:ext uri="{BB962C8B-B14F-4D97-AF65-F5344CB8AC3E}">
        <p14:creationId xmlns:p14="http://schemas.microsoft.com/office/powerpoint/2010/main" val="216681533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a:t>
            </a:fld>
            <a:endParaRPr lang="en-US" dirty="0"/>
          </a:p>
        </p:txBody>
      </p:sp>
    </p:spTree>
    <p:extLst>
      <p:ext uri="{BB962C8B-B14F-4D97-AF65-F5344CB8AC3E}">
        <p14:creationId xmlns:p14="http://schemas.microsoft.com/office/powerpoint/2010/main" val="224490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B07C5497-D2D8-304F-8CAD-973D8B5A4E72}"/>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EB122CEC-5B2E-A94E-BBF3-1D60170FCA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Header Placeholder 3">
            <a:extLst>
              <a:ext uri="{FF2B5EF4-FFF2-40B4-BE49-F238E27FC236}">
                <a16:creationId xmlns:a16="http://schemas.microsoft.com/office/drawing/2014/main" id="{4C8A461C-AC88-294B-B80C-C94CD35BBDAA}"/>
              </a:ext>
            </a:extLst>
          </p:cNvPr>
          <p:cNvSpPr>
            <a:spLocks noGrp="1"/>
          </p:cNvSpPr>
          <p:nvPr>
            <p:ph type="hdr" sz="quarter"/>
          </p:nvPr>
        </p:nvSpPr>
        <p:spPr/>
        <p:txBody>
          <a:bodyPr/>
          <a:lstStyle/>
          <a:p>
            <a:pPr>
              <a:defRPr/>
            </a:pPr>
            <a:endParaRPr lang="en-US"/>
          </a:p>
        </p:txBody>
      </p:sp>
      <p:sp>
        <p:nvSpPr>
          <p:cNvPr id="5" name="Footer Placeholder 4">
            <a:extLst>
              <a:ext uri="{FF2B5EF4-FFF2-40B4-BE49-F238E27FC236}">
                <a16:creationId xmlns:a16="http://schemas.microsoft.com/office/drawing/2014/main" id="{2799112D-06DD-A942-958D-905E7DB2E20B}"/>
              </a:ext>
            </a:extLst>
          </p:cNvPr>
          <p:cNvSpPr>
            <a:spLocks noGrp="1"/>
          </p:cNvSpPr>
          <p:nvPr>
            <p:ph type="ftr" sz="quarter" idx="4"/>
          </p:nvPr>
        </p:nvSpPr>
        <p:spPr/>
        <p:txBody>
          <a:bodyPr/>
          <a:lstStyle/>
          <a:p>
            <a:pPr>
              <a:defRPr/>
            </a:pPr>
            <a:endParaRPr lang="en-US"/>
          </a:p>
        </p:txBody>
      </p:sp>
      <p:sp>
        <p:nvSpPr>
          <p:cNvPr id="179206" name="Slide Number Placeholder 5">
            <a:extLst>
              <a:ext uri="{FF2B5EF4-FFF2-40B4-BE49-F238E27FC236}">
                <a16:creationId xmlns:a16="http://schemas.microsoft.com/office/drawing/2014/main" id="{072898DA-BC8F-9446-AEEC-0D20006C55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800" b="1">
                <a:solidFill>
                  <a:srgbClr val="000000"/>
                </a:solidFill>
                <a:latin typeface="Arial" panose="020B0604020202020204" pitchFamily="34" charset="0"/>
                <a:cs typeface="Arial" panose="020B0604020202020204" pitchFamily="34" charset="0"/>
              </a:defRPr>
            </a:lvl1pPr>
            <a:lvl2pPr marL="742950" indent="-285750" defTabSz="919163">
              <a:defRPr sz="800" b="1">
                <a:solidFill>
                  <a:srgbClr val="000000"/>
                </a:solidFill>
                <a:latin typeface="Arial" panose="020B0604020202020204" pitchFamily="34" charset="0"/>
                <a:cs typeface="Arial" panose="020B0604020202020204" pitchFamily="34" charset="0"/>
              </a:defRPr>
            </a:lvl2pPr>
            <a:lvl3pPr marL="1143000" indent="-228600" defTabSz="919163">
              <a:defRPr sz="800" b="1">
                <a:solidFill>
                  <a:srgbClr val="000000"/>
                </a:solidFill>
                <a:latin typeface="Arial" panose="020B0604020202020204" pitchFamily="34" charset="0"/>
                <a:cs typeface="Arial" panose="020B0604020202020204" pitchFamily="34" charset="0"/>
              </a:defRPr>
            </a:lvl3pPr>
            <a:lvl4pPr marL="1600200" indent="-228600" defTabSz="919163">
              <a:defRPr sz="800" b="1">
                <a:solidFill>
                  <a:srgbClr val="000000"/>
                </a:solidFill>
                <a:latin typeface="Arial" panose="020B0604020202020204" pitchFamily="34" charset="0"/>
                <a:cs typeface="Arial" panose="020B0604020202020204" pitchFamily="34" charset="0"/>
              </a:defRPr>
            </a:lvl4pPr>
            <a:lvl5pPr marL="2057400" indent="-228600" defTabSz="919163">
              <a:defRPr sz="800" b="1">
                <a:solidFill>
                  <a:srgbClr val="000000"/>
                </a:solidFill>
                <a:latin typeface="Arial" panose="020B0604020202020204" pitchFamily="34" charset="0"/>
                <a:cs typeface="Arial" panose="020B0604020202020204" pitchFamily="34" charset="0"/>
              </a:defRPr>
            </a:lvl5pPr>
            <a:lvl6pPr marL="2514600" indent="-228600" defTabSz="919163" eaLnBrk="0" fontAlgn="base" hangingPunct="0">
              <a:spcBef>
                <a:spcPct val="0"/>
              </a:spcBef>
              <a:spcAft>
                <a:spcPct val="0"/>
              </a:spcAft>
              <a:defRPr sz="800" b="1">
                <a:solidFill>
                  <a:srgbClr val="000000"/>
                </a:solidFill>
                <a:latin typeface="Arial" panose="020B0604020202020204" pitchFamily="34" charset="0"/>
                <a:cs typeface="Arial" panose="020B0604020202020204" pitchFamily="34" charset="0"/>
              </a:defRPr>
            </a:lvl6pPr>
            <a:lvl7pPr marL="2971800" indent="-228600" defTabSz="919163" eaLnBrk="0" fontAlgn="base" hangingPunct="0">
              <a:spcBef>
                <a:spcPct val="0"/>
              </a:spcBef>
              <a:spcAft>
                <a:spcPct val="0"/>
              </a:spcAft>
              <a:defRPr sz="800" b="1">
                <a:solidFill>
                  <a:srgbClr val="000000"/>
                </a:solidFill>
                <a:latin typeface="Arial" panose="020B0604020202020204" pitchFamily="34" charset="0"/>
                <a:cs typeface="Arial" panose="020B0604020202020204" pitchFamily="34" charset="0"/>
              </a:defRPr>
            </a:lvl7pPr>
            <a:lvl8pPr marL="3429000" indent="-228600" defTabSz="919163" eaLnBrk="0" fontAlgn="base" hangingPunct="0">
              <a:spcBef>
                <a:spcPct val="0"/>
              </a:spcBef>
              <a:spcAft>
                <a:spcPct val="0"/>
              </a:spcAft>
              <a:defRPr sz="800" b="1">
                <a:solidFill>
                  <a:srgbClr val="000000"/>
                </a:solidFill>
                <a:latin typeface="Arial" panose="020B0604020202020204" pitchFamily="34" charset="0"/>
                <a:cs typeface="Arial" panose="020B0604020202020204" pitchFamily="34" charset="0"/>
              </a:defRPr>
            </a:lvl8pPr>
            <a:lvl9pPr marL="3886200" indent="-228600" defTabSz="919163" eaLnBrk="0" fontAlgn="base" hangingPunct="0">
              <a:spcBef>
                <a:spcPct val="0"/>
              </a:spcBef>
              <a:spcAft>
                <a:spcPct val="0"/>
              </a:spcAft>
              <a:defRPr sz="800" b="1">
                <a:solidFill>
                  <a:srgbClr val="000000"/>
                </a:solidFill>
                <a:latin typeface="Arial" panose="020B0604020202020204" pitchFamily="34" charset="0"/>
                <a:cs typeface="Arial" panose="020B0604020202020204" pitchFamily="34" charset="0"/>
              </a:defRPr>
            </a:lvl9pPr>
          </a:lstStyle>
          <a:p>
            <a:fld id="{0E1A8DC5-E730-3C40-9477-37FAD6B9D269}" type="slidenum">
              <a:rPr lang="en-US" altLang="en-US" sz="1200" b="0" smtClean="0">
                <a:solidFill>
                  <a:schemeClr val="tx1"/>
                </a:solidFill>
                <a:latin typeface="Times New Roman" panose="02020603050405020304" pitchFamily="18" charset="0"/>
              </a:rPr>
              <a:pPr/>
              <a:t>5</a:t>
            </a:fld>
            <a:endParaRPr lang="en-US" altLang="en-US"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36148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10</a:t>
            </a:fld>
            <a:endParaRPr lang="en-US" dirty="0"/>
          </a:p>
        </p:txBody>
      </p:sp>
    </p:spTree>
    <p:extLst>
      <p:ext uri="{BB962C8B-B14F-4D97-AF65-F5344CB8AC3E}">
        <p14:creationId xmlns:p14="http://schemas.microsoft.com/office/powerpoint/2010/main" val="280334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12</a:t>
            </a:fld>
            <a:endParaRPr lang="en-US" dirty="0"/>
          </a:p>
        </p:txBody>
      </p:sp>
    </p:spTree>
    <p:extLst>
      <p:ext uri="{BB962C8B-B14F-4D97-AF65-F5344CB8AC3E}">
        <p14:creationId xmlns:p14="http://schemas.microsoft.com/office/powerpoint/2010/main" val="132853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13</a:t>
            </a:fld>
            <a:endParaRPr lang="en-US" dirty="0"/>
          </a:p>
        </p:txBody>
      </p:sp>
    </p:spTree>
    <p:extLst>
      <p:ext uri="{BB962C8B-B14F-4D97-AF65-F5344CB8AC3E}">
        <p14:creationId xmlns:p14="http://schemas.microsoft.com/office/powerpoint/2010/main" val="332299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14</a:t>
            </a:fld>
            <a:endParaRPr lang="en-US" dirty="0"/>
          </a:p>
        </p:txBody>
      </p:sp>
    </p:spTree>
    <p:extLst>
      <p:ext uri="{BB962C8B-B14F-4D97-AF65-F5344CB8AC3E}">
        <p14:creationId xmlns:p14="http://schemas.microsoft.com/office/powerpoint/2010/main" val="240345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19</a:t>
            </a:fld>
            <a:endParaRPr lang="en-US" dirty="0"/>
          </a:p>
        </p:txBody>
      </p:sp>
    </p:spTree>
    <p:extLst>
      <p:ext uri="{BB962C8B-B14F-4D97-AF65-F5344CB8AC3E}">
        <p14:creationId xmlns:p14="http://schemas.microsoft.com/office/powerpoint/2010/main" val="238889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Export Controlled Information</a:t>
            </a:r>
          </a:p>
          <a:p>
            <a:endParaRPr lang="en-US"/>
          </a:p>
        </p:txBody>
      </p:sp>
      <p:sp>
        <p:nvSpPr>
          <p:cNvPr id="5" name="Footer Placeholder 4"/>
          <p:cNvSpPr>
            <a:spLocks noGrp="1"/>
          </p:cNvSpPr>
          <p:nvPr>
            <p:ph type="ftr" sz="quarter" idx="4"/>
          </p:nvPr>
        </p:nvSpPr>
        <p:spPr/>
        <p:txBody>
          <a:bodyPr/>
          <a:lstStyle/>
          <a:p>
            <a:pPr>
              <a:defRPr/>
            </a:pPr>
            <a:endParaRPr lang="en-US"/>
          </a:p>
          <a:p>
            <a:pPr>
              <a:defRPr/>
            </a:pPr>
            <a:r>
              <a:rPr lang="en-US"/>
              <a:t>Export Controlled Information</a:t>
            </a:r>
          </a:p>
        </p:txBody>
      </p:sp>
      <p:sp>
        <p:nvSpPr>
          <p:cNvPr id="6" name="Slide Number Placeholder 5"/>
          <p:cNvSpPr>
            <a:spLocks noGrp="1"/>
          </p:cNvSpPr>
          <p:nvPr>
            <p:ph type="sldNum" sz="quarter" idx="5"/>
          </p:nvPr>
        </p:nvSpPr>
        <p:spPr/>
        <p:txBody>
          <a:bodyPr/>
          <a:lstStyle/>
          <a:p>
            <a:pPr>
              <a:defRPr/>
            </a:pPr>
            <a:fld id="{BBB41DE4-A2F6-4E54-9728-196B1C5DB38D}" type="slidenum">
              <a:rPr lang="en-US" smtClean="0"/>
              <a:pPr>
                <a:defRPr/>
              </a:pPr>
              <a:t>20</a:t>
            </a:fld>
            <a:endParaRPr lang="en-US" dirty="0"/>
          </a:p>
        </p:txBody>
      </p:sp>
    </p:spTree>
    <p:extLst>
      <p:ext uri="{BB962C8B-B14F-4D97-AF65-F5344CB8AC3E}">
        <p14:creationId xmlns:p14="http://schemas.microsoft.com/office/powerpoint/2010/main" val="335318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latin typeface="Rockwell Extra Bold" charset="0"/>
                <a:ea typeface="Rockwell Extra Bold" charset="0"/>
                <a:cs typeface="Rockwell Extra Bold"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19483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1"/>
            <a:ext cx="12208256" cy="6865621"/>
          </a:xfrm>
          <a:prstGeom prst="rect">
            <a:avLst/>
          </a:prstGeom>
        </p:spPr>
      </p:pic>
      <p:sp>
        <p:nvSpPr>
          <p:cNvPr id="2" name="Title 1"/>
          <p:cNvSpPr>
            <a:spLocks noGrp="1"/>
          </p:cNvSpPr>
          <p:nvPr>
            <p:ph type="ctrTitle" hasCustomPrompt="1"/>
          </p:nvPr>
        </p:nvSpPr>
        <p:spPr>
          <a:xfrm>
            <a:off x="3327400" y="1298412"/>
            <a:ext cx="8077200" cy="856755"/>
          </a:xfrm>
        </p:spPr>
        <p:txBody>
          <a:bodyPr>
            <a:noAutofit/>
          </a:bodyPr>
          <a:lstStyle>
            <a:lvl1pPr>
              <a:defRPr sz="3200" b="1" baseline="0">
                <a:solidFill>
                  <a:schemeClr val="bg1"/>
                </a:solidFill>
                <a:latin typeface="Rockwell Extra Bold" pitchFamily="18" charset="0"/>
              </a:defRPr>
            </a:lvl1pPr>
          </a:lstStyle>
          <a:p>
            <a:r>
              <a:rPr lang="en-US" dirty="0"/>
              <a:t>Click to edit number and title</a:t>
            </a:r>
          </a:p>
        </p:txBody>
      </p:sp>
      <p:sp>
        <p:nvSpPr>
          <p:cNvPr id="5" name="Content Placeholder 4"/>
          <p:cNvSpPr>
            <a:spLocks noGrp="1"/>
          </p:cNvSpPr>
          <p:nvPr>
            <p:ph sz="quarter" idx="10" hasCustomPrompt="1"/>
          </p:nvPr>
        </p:nvSpPr>
        <p:spPr>
          <a:xfrm>
            <a:off x="3399647" y="2187335"/>
            <a:ext cx="7886700" cy="409576"/>
          </a:xfrm>
        </p:spPr>
        <p:txBody>
          <a:bodyPr>
            <a:normAutofit/>
          </a:bodyPr>
          <a:lstStyle>
            <a:lvl1pPr algn="ctr">
              <a:buNone/>
              <a:defRPr sz="2800" i="0" baseline="0">
                <a:solidFill>
                  <a:schemeClr val="bg1"/>
                </a:solidFill>
                <a:latin typeface="+mj-lt"/>
              </a:defRPr>
            </a:lvl1pPr>
          </a:lstStyle>
          <a:p>
            <a:pPr lvl="0"/>
            <a:r>
              <a:rPr lang="en-US" dirty="0"/>
              <a:t>Click to edit your name</a:t>
            </a:r>
          </a:p>
        </p:txBody>
      </p:sp>
      <p:sp>
        <p:nvSpPr>
          <p:cNvPr id="8" name="Content Placeholder 7"/>
          <p:cNvSpPr>
            <a:spLocks noGrp="1"/>
          </p:cNvSpPr>
          <p:nvPr>
            <p:ph sz="quarter" idx="11" hasCustomPrompt="1"/>
          </p:nvPr>
        </p:nvSpPr>
        <p:spPr>
          <a:xfrm>
            <a:off x="3429000" y="2647770"/>
            <a:ext cx="7874000" cy="438150"/>
          </a:xfrm>
        </p:spPr>
        <p:txBody>
          <a:bodyPr>
            <a:normAutofit/>
          </a:bodyPr>
          <a:lstStyle>
            <a:lvl1pPr algn="ctr">
              <a:buNone/>
              <a:defRPr sz="2800" i="1"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your role</a:t>
            </a:r>
          </a:p>
        </p:txBody>
      </p:sp>
    </p:spTree>
    <p:extLst>
      <p:ext uri="{BB962C8B-B14F-4D97-AF65-F5344CB8AC3E}">
        <p14:creationId xmlns:p14="http://schemas.microsoft.com/office/powerpoint/2010/main" val="271514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tx1"/>
        </a:solidFill>
        <a:effectLst/>
      </p:bgPr>
    </p:bg>
    <p:spTree>
      <p:nvGrpSpPr>
        <p:cNvPr id="1" name=""/>
        <p:cNvGrpSpPr/>
        <p:nvPr/>
      </p:nvGrpSpPr>
      <p:grpSpPr>
        <a:xfrm>
          <a:off x="0" y="0"/>
          <a:ext cx="0" cy="0"/>
          <a:chOff x="0" y="0"/>
          <a:chExt cx="0" cy="0"/>
        </a:xfrm>
      </p:grpSpPr>
      <p:pic>
        <p:nvPicPr>
          <p:cNvPr id="18" name="Google Shape;64;p14">
            <a:extLst>
              <a:ext uri="{FF2B5EF4-FFF2-40B4-BE49-F238E27FC236}">
                <a16:creationId xmlns:a16="http://schemas.microsoft.com/office/drawing/2014/main" id="{C4C58535-5128-4053-9C19-76A09750DC2D}"/>
              </a:ext>
            </a:extLst>
          </p:cNvPr>
          <p:cNvPicPr preferRelativeResize="0">
            <a:picLocks noChangeAspect="1"/>
          </p:cNvPicPr>
          <p:nvPr userDrawn="1"/>
        </p:nvPicPr>
        <p:blipFill>
          <a:blip r:embed="rId2"/>
          <a:stretch>
            <a:fillRect/>
          </a:stretch>
        </p:blipFill>
        <p:spPr>
          <a:xfrm>
            <a:off x="-26635" y="0"/>
            <a:ext cx="765500" cy="6855737"/>
          </a:xfrm>
          <a:prstGeom prst="rect">
            <a:avLst/>
          </a:prstGeom>
          <a:noFill/>
          <a:ln>
            <a:noFill/>
          </a:ln>
        </p:spPr>
      </p:pic>
      <p:pic>
        <p:nvPicPr>
          <p:cNvPr id="15" name="Picture 14">
            <a:extLst>
              <a:ext uri="{FF2B5EF4-FFF2-40B4-BE49-F238E27FC236}">
                <a16:creationId xmlns:a16="http://schemas.microsoft.com/office/drawing/2014/main" id="{D1939F7C-B50E-4C70-82A0-BF42AED8B4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63053"/>
            <a:ext cx="12162031" cy="1132161"/>
          </a:xfrm>
          <a:prstGeom prst="rect">
            <a:avLst/>
          </a:prstGeom>
        </p:spPr>
      </p:pic>
      <p:sp>
        <p:nvSpPr>
          <p:cNvPr id="3" name="Content Placeholder 2"/>
          <p:cNvSpPr>
            <a:spLocks noGrp="1"/>
          </p:cNvSpPr>
          <p:nvPr>
            <p:ph idx="1"/>
          </p:nvPr>
        </p:nvSpPr>
        <p:spPr>
          <a:xfrm>
            <a:off x="519486" y="762101"/>
            <a:ext cx="11375149" cy="5909043"/>
          </a:xfrm>
          <a:ln>
            <a:noFill/>
          </a:ln>
        </p:spPr>
        <p:txBody>
          <a:bodyPr/>
          <a:lstStyle>
            <a:lvl1pPr algn="l">
              <a:buClr>
                <a:schemeClr val="bg2">
                  <a:lumMod val="90000"/>
                </a:schemeClr>
              </a:buClr>
              <a:buFont typeface="Wingdings" pitchFamily="2" charset="2"/>
              <a:buChar char="Ø"/>
              <a:defRPr sz="2800">
                <a:solidFill>
                  <a:schemeClr val="bg2">
                    <a:lumMod val="90000"/>
                  </a:schemeClr>
                </a:solidFill>
                <a:latin typeface="+mn-lt"/>
                <a:cs typeface="Arial" pitchFamily="34" charset="0"/>
              </a:defRPr>
            </a:lvl1pPr>
            <a:lvl2pPr algn="l">
              <a:buClr>
                <a:schemeClr val="bg2">
                  <a:lumMod val="90000"/>
                </a:schemeClr>
              </a:buClr>
              <a:buFont typeface="Arial" pitchFamily="34" charset="0"/>
              <a:buChar char="•"/>
              <a:defRPr sz="2400">
                <a:solidFill>
                  <a:schemeClr val="bg2">
                    <a:lumMod val="90000"/>
                  </a:schemeClr>
                </a:solidFill>
                <a:latin typeface="+mn-lt"/>
                <a:cs typeface="Arial" pitchFamily="34" charset="0"/>
              </a:defRPr>
            </a:lvl2pPr>
            <a:lvl3pPr algn="l">
              <a:buClr>
                <a:schemeClr val="bg2">
                  <a:lumMod val="90000"/>
                </a:schemeClr>
              </a:buClr>
              <a:buFont typeface="Wingdings" pitchFamily="2" charset="2"/>
              <a:buChar char="§"/>
              <a:defRPr sz="2000">
                <a:solidFill>
                  <a:schemeClr val="bg2">
                    <a:lumMod val="90000"/>
                  </a:schemeClr>
                </a:solidFill>
                <a:latin typeface="+mn-lt"/>
                <a:cs typeface="Arial" pitchFamily="34" charset="0"/>
              </a:defRPr>
            </a:lvl3pPr>
            <a:lvl4pPr algn="l">
              <a:buClr>
                <a:schemeClr val="bg2">
                  <a:lumMod val="90000"/>
                </a:schemeClr>
              </a:buClr>
              <a:defRPr sz="1800">
                <a:solidFill>
                  <a:schemeClr val="bg2">
                    <a:lumMod val="90000"/>
                  </a:schemeClr>
                </a:solidFill>
                <a:latin typeface="+mn-lt"/>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ctrTitle" hasCustomPrompt="1"/>
          </p:nvPr>
        </p:nvSpPr>
        <p:spPr>
          <a:xfrm>
            <a:off x="2153174" y="83890"/>
            <a:ext cx="7908023" cy="620786"/>
          </a:xfrm>
        </p:spPr>
        <p:txBody>
          <a:bodyPr>
            <a:normAutofit/>
          </a:bodyPr>
          <a:lstStyle>
            <a:lvl1pPr>
              <a:defRPr sz="2500" b="0">
                <a:solidFill>
                  <a:schemeClr val="accent6">
                    <a:lumMod val="50000"/>
                  </a:schemeClr>
                </a:solidFill>
                <a:latin typeface="Rockwell Extra Bold" pitchFamily="18" charset="0"/>
              </a:defRPr>
            </a:lvl1pPr>
          </a:lstStyle>
          <a:p>
            <a:r>
              <a:rPr lang="en-US" dirty="0"/>
              <a:t>Click to edit slide title </a:t>
            </a:r>
          </a:p>
        </p:txBody>
      </p:sp>
      <p:sp>
        <p:nvSpPr>
          <p:cNvPr id="20" name="TextBox 19"/>
          <p:cNvSpPr txBox="1"/>
          <p:nvPr userDrawn="1"/>
        </p:nvSpPr>
        <p:spPr>
          <a:xfrm>
            <a:off x="1" y="6399620"/>
            <a:ext cx="791345" cy="268984"/>
          </a:xfrm>
          <a:prstGeom prst="rect">
            <a:avLst/>
          </a:prstGeom>
          <a:noFill/>
        </p:spPr>
        <p:txBody>
          <a:bodyPr wrap="square" rtlCol="0">
            <a:spAutoFit/>
          </a:bodyPr>
          <a:lstStyle/>
          <a:p>
            <a:pPr algn="l"/>
            <a:fld id="{EA20CC3B-C132-461D-9A3F-D4B5356FDB5C}" type="slidenum">
              <a:rPr lang="en-US" sz="1400" b="1" smtClean="0">
                <a:solidFill>
                  <a:srgbClr val="700800"/>
                </a:solidFill>
                <a:latin typeface="+mj-lt"/>
                <a:cs typeface="Arial" pitchFamily="34" charset="0"/>
              </a:rPr>
              <a:pPr algn="l"/>
              <a:t>‹#›</a:t>
            </a:fld>
            <a:endParaRPr lang="en-US" sz="1400" b="1" dirty="0">
              <a:solidFill>
                <a:srgbClr val="700800"/>
              </a:solidFill>
              <a:latin typeface="+mj-lt"/>
              <a:cs typeface="Arial" pitchFamily="34" charset="0"/>
            </a:endParaRPr>
          </a:p>
        </p:txBody>
      </p:sp>
      <p:pic>
        <p:nvPicPr>
          <p:cNvPr id="17" name="Picture 2">
            <a:extLst>
              <a:ext uri="{FF2B5EF4-FFF2-40B4-BE49-F238E27FC236}">
                <a16:creationId xmlns:a16="http://schemas.microsoft.com/office/drawing/2014/main" id="{090475F1-498A-4AB7-B0BC-12A094A4649D}"/>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73573" y="6302189"/>
            <a:ext cx="528642" cy="3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4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1"/>
            <a:ext cx="12208256" cy="6865621"/>
          </a:xfrm>
          <a:prstGeom prst="rect">
            <a:avLst/>
          </a:prstGeom>
        </p:spPr>
      </p:pic>
      <p:sp>
        <p:nvSpPr>
          <p:cNvPr id="2" name="Title 1"/>
          <p:cNvSpPr>
            <a:spLocks noGrp="1"/>
          </p:cNvSpPr>
          <p:nvPr>
            <p:ph type="ctrTitle" hasCustomPrompt="1"/>
          </p:nvPr>
        </p:nvSpPr>
        <p:spPr>
          <a:xfrm>
            <a:off x="3327400" y="1298412"/>
            <a:ext cx="8077200" cy="856755"/>
          </a:xfrm>
        </p:spPr>
        <p:txBody>
          <a:bodyPr>
            <a:noAutofit/>
          </a:bodyPr>
          <a:lstStyle>
            <a:lvl1pPr>
              <a:defRPr sz="3200" b="1" baseline="0">
                <a:solidFill>
                  <a:schemeClr val="bg1"/>
                </a:solidFill>
                <a:latin typeface="Rockwell Extra Bold" pitchFamily="18" charset="0"/>
              </a:defRPr>
            </a:lvl1pPr>
          </a:lstStyle>
          <a:p>
            <a:r>
              <a:rPr lang="en-US" dirty="0"/>
              <a:t>Click to edit number and title</a:t>
            </a:r>
          </a:p>
        </p:txBody>
      </p:sp>
      <p:sp>
        <p:nvSpPr>
          <p:cNvPr id="5" name="Content Placeholder 4"/>
          <p:cNvSpPr>
            <a:spLocks noGrp="1"/>
          </p:cNvSpPr>
          <p:nvPr>
            <p:ph sz="quarter" idx="10" hasCustomPrompt="1"/>
          </p:nvPr>
        </p:nvSpPr>
        <p:spPr>
          <a:xfrm>
            <a:off x="3399647" y="2187335"/>
            <a:ext cx="7886700" cy="409576"/>
          </a:xfrm>
        </p:spPr>
        <p:txBody>
          <a:bodyPr>
            <a:normAutofit/>
          </a:bodyPr>
          <a:lstStyle>
            <a:lvl1pPr algn="ctr">
              <a:buNone/>
              <a:defRPr sz="2800" i="0" baseline="0">
                <a:solidFill>
                  <a:schemeClr val="bg1"/>
                </a:solidFill>
                <a:latin typeface="+mj-lt"/>
              </a:defRPr>
            </a:lvl1pPr>
          </a:lstStyle>
          <a:p>
            <a:pPr lvl="0"/>
            <a:r>
              <a:rPr lang="en-US" dirty="0"/>
              <a:t>Click to edit your name</a:t>
            </a:r>
          </a:p>
        </p:txBody>
      </p:sp>
      <p:sp>
        <p:nvSpPr>
          <p:cNvPr id="8" name="Content Placeholder 7"/>
          <p:cNvSpPr>
            <a:spLocks noGrp="1"/>
          </p:cNvSpPr>
          <p:nvPr>
            <p:ph sz="quarter" idx="11" hasCustomPrompt="1"/>
          </p:nvPr>
        </p:nvSpPr>
        <p:spPr>
          <a:xfrm>
            <a:off x="3429000" y="2647770"/>
            <a:ext cx="7874000" cy="438150"/>
          </a:xfrm>
        </p:spPr>
        <p:txBody>
          <a:bodyPr>
            <a:normAutofit/>
          </a:bodyPr>
          <a:lstStyle>
            <a:lvl1pPr algn="ctr">
              <a:buNone/>
              <a:defRPr sz="2800" i="1"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your role</a:t>
            </a:r>
          </a:p>
        </p:txBody>
      </p:sp>
    </p:spTree>
    <p:extLst>
      <p:ext uri="{BB962C8B-B14F-4D97-AF65-F5344CB8AC3E}">
        <p14:creationId xmlns:p14="http://schemas.microsoft.com/office/powerpoint/2010/main" val="12903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3" name="Picture 12" descr="Header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79264"/>
            <a:ext cx="12192001" cy="1191952"/>
          </a:xfrm>
          <a:prstGeom prst="rect">
            <a:avLst/>
          </a:prstGeom>
        </p:spPr>
      </p:pic>
      <p:sp>
        <p:nvSpPr>
          <p:cNvPr id="3" name="Content Placeholder 2"/>
          <p:cNvSpPr>
            <a:spLocks noGrp="1"/>
          </p:cNvSpPr>
          <p:nvPr>
            <p:ph idx="1"/>
          </p:nvPr>
        </p:nvSpPr>
        <p:spPr>
          <a:xfrm>
            <a:off x="284976" y="762101"/>
            <a:ext cx="11609659" cy="5419624"/>
          </a:xfrm>
          <a:ln>
            <a:noFill/>
          </a:ln>
        </p:spPr>
        <p:txBody>
          <a:bodyPr/>
          <a:lstStyle>
            <a:lvl1pPr algn="l">
              <a:buClr>
                <a:schemeClr val="accent1">
                  <a:lumMod val="50000"/>
                </a:schemeClr>
              </a:buClr>
              <a:buFont typeface="Wingdings" pitchFamily="2" charset="2"/>
              <a:buChar char="Ø"/>
              <a:defRPr sz="2800">
                <a:latin typeface="+mn-lt"/>
                <a:cs typeface="Arial" pitchFamily="34" charset="0"/>
              </a:defRPr>
            </a:lvl1pPr>
            <a:lvl2pPr algn="l">
              <a:buClr>
                <a:schemeClr val="accent2">
                  <a:lumMod val="50000"/>
                </a:schemeClr>
              </a:buClr>
              <a:buFont typeface="Arial" pitchFamily="34" charset="0"/>
              <a:buChar char="•"/>
              <a:defRPr sz="2400">
                <a:latin typeface="+mn-lt"/>
                <a:cs typeface="Arial" pitchFamily="34" charset="0"/>
              </a:defRPr>
            </a:lvl2pPr>
            <a:lvl3pPr algn="l">
              <a:buClr>
                <a:schemeClr val="accent1">
                  <a:lumMod val="50000"/>
                </a:schemeClr>
              </a:buClr>
              <a:buFont typeface="Wingdings" pitchFamily="2" charset="2"/>
              <a:buChar char="§"/>
              <a:defRPr sz="2000">
                <a:latin typeface="+mn-lt"/>
                <a:cs typeface="Arial" pitchFamily="34" charset="0"/>
              </a:defRPr>
            </a:lvl3pPr>
            <a:lvl4pPr algn="l">
              <a:buClr>
                <a:schemeClr val="accent2">
                  <a:lumMod val="50000"/>
                </a:schemeClr>
              </a:buClr>
              <a:defRPr sz="1800">
                <a:latin typeface="+mn-lt"/>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ctrTitle" hasCustomPrompt="1"/>
          </p:nvPr>
        </p:nvSpPr>
        <p:spPr>
          <a:xfrm>
            <a:off x="2153174" y="83890"/>
            <a:ext cx="7908023" cy="620786"/>
          </a:xfrm>
        </p:spPr>
        <p:txBody>
          <a:bodyPr>
            <a:normAutofit/>
          </a:bodyPr>
          <a:lstStyle>
            <a:lvl1pPr>
              <a:defRPr sz="2500" b="0">
                <a:solidFill>
                  <a:schemeClr val="accent6">
                    <a:lumMod val="50000"/>
                  </a:schemeClr>
                </a:solidFill>
                <a:latin typeface="Rockwell Extra Bold" pitchFamily="18" charset="0"/>
              </a:defRPr>
            </a:lvl1pPr>
          </a:lstStyle>
          <a:p>
            <a:r>
              <a:rPr lang="en-US" dirty="0"/>
              <a:t>Click to edit slide title </a:t>
            </a:r>
          </a:p>
        </p:txBody>
      </p:sp>
      <p:pic>
        <p:nvPicPr>
          <p:cNvPr id="12" name="Picture 11" descr="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6271662"/>
            <a:ext cx="12192001" cy="142494"/>
          </a:xfrm>
          <a:prstGeom prst="rect">
            <a:avLst/>
          </a:prstGeom>
        </p:spPr>
      </p:pic>
      <p:sp>
        <p:nvSpPr>
          <p:cNvPr id="17" name="TextBox 16"/>
          <p:cNvSpPr txBox="1"/>
          <p:nvPr userDrawn="1"/>
        </p:nvSpPr>
        <p:spPr>
          <a:xfrm>
            <a:off x="11292576" y="6439037"/>
            <a:ext cx="791345" cy="268984"/>
          </a:xfrm>
          <a:prstGeom prst="rect">
            <a:avLst/>
          </a:prstGeom>
          <a:noFill/>
        </p:spPr>
        <p:txBody>
          <a:bodyPr wrap="square" rtlCol="0">
            <a:spAutoFit/>
          </a:bodyPr>
          <a:lstStyle/>
          <a:p>
            <a:pPr algn="l"/>
            <a:r>
              <a:rPr lang="en-US" sz="1400" b="1" dirty="0">
                <a:solidFill>
                  <a:schemeClr val="bg1"/>
                </a:solidFill>
                <a:latin typeface="+mj-lt"/>
                <a:cs typeface="Arial" pitchFamily="34" charset="0"/>
              </a:rPr>
              <a:t>6-</a:t>
            </a:r>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sp>
        <p:nvSpPr>
          <p:cNvPr id="18" name="Rectangle 17"/>
          <p:cNvSpPr/>
          <p:nvPr userDrawn="1"/>
        </p:nvSpPr>
        <p:spPr>
          <a:xfrm>
            <a:off x="0" y="6396034"/>
            <a:ext cx="12208933" cy="275350"/>
          </a:xfrm>
          <a:prstGeom prst="rect">
            <a:avLst/>
          </a:prstGeom>
          <a:solidFill>
            <a:srgbClr val="7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Content Placeholder 22"/>
          <p:cNvSpPr>
            <a:spLocks noGrp="1"/>
          </p:cNvSpPr>
          <p:nvPr>
            <p:ph sz="quarter" idx="15" hasCustomPrompt="1"/>
          </p:nvPr>
        </p:nvSpPr>
        <p:spPr>
          <a:xfrm>
            <a:off x="1" y="6346323"/>
            <a:ext cx="11621783" cy="339396"/>
          </a:xfrm>
          <a:noFill/>
          <a:ln w="47625">
            <a:noFill/>
          </a:ln>
        </p:spPr>
        <p:txBody>
          <a:bodyPr vert="horz" lIns="91440" tIns="45720" rIns="91440" bIns="45720" rtlCol="0">
            <a:noAutofit/>
          </a:bodyPr>
          <a:lstStyle>
            <a:lvl1pPr>
              <a:defRPr lang="en-US" sz="1900" b="1" baseline="0" dirty="0">
                <a:solidFill>
                  <a:schemeClr val="bg1"/>
                </a:solidFill>
                <a:latin typeface="+mj-lt"/>
              </a:defRPr>
            </a:lvl1pPr>
          </a:lstStyle>
          <a:p>
            <a:pPr lvl="0" algn="ctr">
              <a:buNone/>
            </a:pPr>
            <a:r>
              <a:rPr lang="en-US" dirty="0"/>
              <a:t>Click to edit take-away</a:t>
            </a:r>
          </a:p>
        </p:txBody>
      </p:sp>
      <p:sp>
        <p:nvSpPr>
          <p:cNvPr id="20" name="TextBox 19"/>
          <p:cNvSpPr txBox="1"/>
          <p:nvPr userDrawn="1"/>
        </p:nvSpPr>
        <p:spPr>
          <a:xfrm>
            <a:off x="11688586" y="6431425"/>
            <a:ext cx="791345" cy="268984"/>
          </a:xfrm>
          <a:prstGeom prst="rect">
            <a:avLst/>
          </a:prstGeom>
          <a:noFill/>
        </p:spPr>
        <p:txBody>
          <a:bodyPr wrap="square" rtlCol="0">
            <a:spAutoFit/>
          </a:bodyPr>
          <a:lstStyle/>
          <a:p>
            <a:pPr algn="l"/>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pic>
        <p:nvPicPr>
          <p:cNvPr id="10"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11151" y="6431871"/>
            <a:ext cx="666487" cy="37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146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3" name="Picture 12" descr="Header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79264"/>
            <a:ext cx="12192001" cy="1191952"/>
          </a:xfrm>
          <a:prstGeom prst="rect">
            <a:avLst/>
          </a:prstGeom>
        </p:spPr>
      </p:pic>
      <p:sp>
        <p:nvSpPr>
          <p:cNvPr id="16" name="Title 1"/>
          <p:cNvSpPr>
            <a:spLocks noGrp="1"/>
          </p:cNvSpPr>
          <p:nvPr>
            <p:ph type="ctrTitle" hasCustomPrompt="1"/>
          </p:nvPr>
        </p:nvSpPr>
        <p:spPr>
          <a:xfrm>
            <a:off x="2153174" y="83890"/>
            <a:ext cx="7908023" cy="620786"/>
          </a:xfrm>
        </p:spPr>
        <p:txBody>
          <a:bodyPr>
            <a:normAutofit/>
          </a:bodyPr>
          <a:lstStyle>
            <a:lvl1pPr>
              <a:defRPr sz="2800" b="0">
                <a:solidFill>
                  <a:schemeClr val="accent6">
                    <a:lumMod val="50000"/>
                  </a:schemeClr>
                </a:solidFill>
                <a:latin typeface="Rockwell Extra Bold" pitchFamily="18" charset="0"/>
              </a:defRPr>
            </a:lvl1pPr>
          </a:lstStyle>
          <a:p>
            <a:r>
              <a:rPr lang="en-US" dirty="0"/>
              <a:t>Click to edit slide title </a:t>
            </a:r>
          </a:p>
        </p:txBody>
      </p:sp>
      <p:pic>
        <p:nvPicPr>
          <p:cNvPr id="12" name="Picture 11" descr="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6271662"/>
            <a:ext cx="12192001" cy="142494"/>
          </a:xfrm>
          <a:prstGeom prst="rect">
            <a:avLst/>
          </a:prstGeom>
        </p:spPr>
      </p:pic>
      <p:sp>
        <p:nvSpPr>
          <p:cNvPr id="17" name="TextBox 16"/>
          <p:cNvSpPr txBox="1"/>
          <p:nvPr userDrawn="1"/>
        </p:nvSpPr>
        <p:spPr>
          <a:xfrm>
            <a:off x="11292576" y="6439037"/>
            <a:ext cx="791345" cy="268984"/>
          </a:xfrm>
          <a:prstGeom prst="rect">
            <a:avLst/>
          </a:prstGeom>
          <a:noFill/>
        </p:spPr>
        <p:txBody>
          <a:bodyPr wrap="square" rtlCol="0">
            <a:spAutoFit/>
          </a:bodyPr>
          <a:lstStyle/>
          <a:p>
            <a:pPr algn="l"/>
            <a:r>
              <a:rPr lang="en-US" sz="1400" b="1" dirty="0">
                <a:solidFill>
                  <a:schemeClr val="bg1"/>
                </a:solidFill>
                <a:latin typeface="+mj-lt"/>
                <a:cs typeface="Arial" pitchFamily="34" charset="0"/>
              </a:rPr>
              <a:t>6-</a:t>
            </a:r>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sp>
        <p:nvSpPr>
          <p:cNvPr id="18" name="Rectangle 17"/>
          <p:cNvSpPr/>
          <p:nvPr userDrawn="1"/>
        </p:nvSpPr>
        <p:spPr>
          <a:xfrm>
            <a:off x="0" y="6396034"/>
            <a:ext cx="12208933" cy="275350"/>
          </a:xfrm>
          <a:prstGeom prst="rect">
            <a:avLst/>
          </a:prstGeom>
          <a:solidFill>
            <a:srgbClr val="7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Content Placeholder 22"/>
          <p:cNvSpPr>
            <a:spLocks noGrp="1"/>
          </p:cNvSpPr>
          <p:nvPr>
            <p:ph sz="quarter" idx="15" hasCustomPrompt="1"/>
          </p:nvPr>
        </p:nvSpPr>
        <p:spPr>
          <a:xfrm>
            <a:off x="1" y="6346323"/>
            <a:ext cx="11621783" cy="339396"/>
          </a:xfrm>
          <a:noFill/>
          <a:ln w="47625">
            <a:noFill/>
          </a:ln>
        </p:spPr>
        <p:txBody>
          <a:bodyPr vert="horz" lIns="91440" tIns="45720" rIns="91440" bIns="45720" rtlCol="0">
            <a:noAutofit/>
          </a:bodyPr>
          <a:lstStyle>
            <a:lvl1pPr>
              <a:defRPr lang="en-US" sz="1900" b="1" baseline="0" dirty="0">
                <a:solidFill>
                  <a:schemeClr val="bg1"/>
                </a:solidFill>
                <a:latin typeface="+mj-lt"/>
              </a:defRPr>
            </a:lvl1pPr>
          </a:lstStyle>
          <a:p>
            <a:pPr lvl="0" algn="ctr">
              <a:buNone/>
            </a:pPr>
            <a:r>
              <a:rPr lang="en-US" dirty="0"/>
              <a:t>Click to edit take-away</a:t>
            </a:r>
          </a:p>
        </p:txBody>
      </p:sp>
      <p:sp>
        <p:nvSpPr>
          <p:cNvPr id="20" name="TextBox 19"/>
          <p:cNvSpPr txBox="1"/>
          <p:nvPr userDrawn="1"/>
        </p:nvSpPr>
        <p:spPr>
          <a:xfrm>
            <a:off x="11668097" y="6423741"/>
            <a:ext cx="791345" cy="268984"/>
          </a:xfrm>
          <a:prstGeom prst="rect">
            <a:avLst/>
          </a:prstGeom>
          <a:noFill/>
        </p:spPr>
        <p:txBody>
          <a:bodyPr wrap="square" rtlCol="0">
            <a:spAutoFit/>
          </a:bodyPr>
          <a:lstStyle/>
          <a:p>
            <a:pPr algn="l"/>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pic>
        <p:nvPicPr>
          <p:cNvPr id="9"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11151" y="6431871"/>
            <a:ext cx="666487" cy="37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31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3" name="Picture 12" descr="Header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79264"/>
            <a:ext cx="12192001" cy="1191952"/>
          </a:xfrm>
          <a:prstGeom prst="rect">
            <a:avLst/>
          </a:prstGeom>
        </p:spPr>
      </p:pic>
      <p:sp>
        <p:nvSpPr>
          <p:cNvPr id="16" name="Title 1"/>
          <p:cNvSpPr>
            <a:spLocks noGrp="1"/>
          </p:cNvSpPr>
          <p:nvPr>
            <p:ph type="ctrTitle" hasCustomPrompt="1"/>
          </p:nvPr>
        </p:nvSpPr>
        <p:spPr>
          <a:xfrm>
            <a:off x="2153174" y="83890"/>
            <a:ext cx="7908023" cy="620786"/>
          </a:xfrm>
        </p:spPr>
        <p:txBody>
          <a:bodyPr>
            <a:normAutofit/>
          </a:bodyPr>
          <a:lstStyle>
            <a:lvl1pPr>
              <a:defRPr sz="2500" b="0">
                <a:solidFill>
                  <a:schemeClr val="accent6">
                    <a:lumMod val="50000"/>
                  </a:schemeClr>
                </a:solidFill>
                <a:latin typeface="Rockwell Extra Bold" pitchFamily="18" charset="0"/>
              </a:defRPr>
            </a:lvl1pPr>
          </a:lstStyle>
          <a:p>
            <a:r>
              <a:rPr lang="en-US" dirty="0"/>
              <a:t>Click to edit slide title </a:t>
            </a:r>
          </a:p>
        </p:txBody>
      </p:sp>
      <p:pic>
        <p:nvPicPr>
          <p:cNvPr id="12" name="Picture 11" descr="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5953220"/>
            <a:ext cx="12192001" cy="142494"/>
          </a:xfrm>
          <a:prstGeom prst="rect">
            <a:avLst/>
          </a:prstGeom>
        </p:spPr>
      </p:pic>
      <p:sp>
        <p:nvSpPr>
          <p:cNvPr id="17" name="TextBox 16"/>
          <p:cNvSpPr txBox="1"/>
          <p:nvPr userDrawn="1"/>
        </p:nvSpPr>
        <p:spPr>
          <a:xfrm>
            <a:off x="11292576" y="6439037"/>
            <a:ext cx="791345" cy="268984"/>
          </a:xfrm>
          <a:prstGeom prst="rect">
            <a:avLst/>
          </a:prstGeom>
          <a:noFill/>
        </p:spPr>
        <p:txBody>
          <a:bodyPr wrap="square" rtlCol="0">
            <a:spAutoFit/>
          </a:bodyPr>
          <a:lstStyle/>
          <a:p>
            <a:pPr algn="l"/>
            <a:r>
              <a:rPr lang="en-US" sz="1400" b="1" dirty="0">
                <a:solidFill>
                  <a:schemeClr val="bg1"/>
                </a:solidFill>
                <a:latin typeface="+mj-lt"/>
                <a:cs typeface="Arial" pitchFamily="34" charset="0"/>
              </a:rPr>
              <a:t>6-</a:t>
            </a:r>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sp>
        <p:nvSpPr>
          <p:cNvPr id="18" name="Rectangle 17"/>
          <p:cNvSpPr/>
          <p:nvPr userDrawn="1"/>
        </p:nvSpPr>
        <p:spPr>
          <a:xfrm>
            <a:off x="0" y="6084564"/>
            <a:ext cx="12208933" cy="586821"/>
          </a:xfrm>
          <a:prstGeom prst="rect">
            <a:avLst/>
          </a:prstGeom>
          <a:solidFill>
            <a:srgbClr val="7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Content Placeholder 22"/>
          <p:cNvSpPr>
            <a:spLocks noGrp="1"/>
          </p:cNvSpPr>
          <p:nvPr>
            <p:ph sz="quarter" idx="15" hasCustomPrompt="1"/>
          </p:nvPr>
        </p:nvSpPr>
        <p:spPr>
          <a:xfrm>
            <a:off x="293575" y="6116544"/>
            <a:ext cx="11621783" cy="339396"/>
          </a:xfrm>
          <a:noFill/>
          <a:ln w="47625">
            <a:noFill/>
          </a:ln>
        </p:spPr>
        <p:txBody>
          <a:bodyPr vert="horz" lIns="91440" tIns="45720" rIns="91440" bIns="45720" rtlCol="0">
            <a:noAutofit/>
          </a:bodyPr>
          <a:lstStyle>
            <a:lvl1pPr>
              <a:defRPr lang="en-US" sz="1900" b="1" baseline="0" dirty="0">
                <a:solidFill>
                  <a:schemeClr val="bg1"/>
                </a:solidFill>
                <a:latin typeface="+mj-lt"/>
              </a:defRPr>
            </a:lvl1pPr>
          </a:lstStyle>
          <a:p>
            <a:pPr lvl="0" algn="ctr">
              <a:buNone/>
            </a:pPr>
            <a:r>
              <a:rPr lang="en-US" dirty="0"/>
              <a:t>Click to edit take-away</a:t>
            </a:r>
          </a:p>
        </p:txBody>
      </p:sp>
      <p:sp>
        <p:nvSpPr>
          <p:cNvPr id="20" name="TextBox 19"/>
          <p:cNvSpPr txBox="1"/>
          <p:nvPr userDrawn="1"/>
        </p:nvSpPr>
        <p:spPr>
          <a:xfrm>
            <a:off x="11688586" y="6431425"/>
            <a:ext cx="791345" cy="268984"/>
          </a:xfrm>
          <a:prstGeom prst="rect">
            <a:avLst/>
          </a:prstGeom>
          <a:noFill/>
        </p:spPr>
        <p:txBody>
          <a:bodyPr wrap="square" rtlCol="0">
            <a:spAutoFit/>
          </a:bodyPr>
          <a:lstStyle/>
          <a:p>
            <a:pPr algn="l"/>
            <a:fld id="{EA20CC3B-C132-461D-9A3F-D4B5356FDB5C}" type="slidenum">
              <a:rPr lang="en-US" sz="1400" b="1" smtClean="0">
                <a:solidFill>
                  <a:schemeClr val="bg1"/>
                </a:solidFill>
                <a:latin typeface="+mj-lt"/>
                <a:cs typeface="Arial" pitchFamily="34" charset="0"/>
              </a:rPr>
              <a:pPr algn="l"/>
              <a:t>‹#›</a:t>
            </a:fld>
            <a:endParaRPr lang="en-US" sz="1400" b="1" dirty="0">
              <a:solidFill>
                <a:schemeClr val="bg1"/>
              </a:solidFill>
              <a:latin typeface="+mj-lt"/>
              <a:cs typeface="Arial" pitchFamily="34" charset="0"/>
            </a:endParaRPr>
          </a:p>
        </p:txBody>
      </p:sp>
    </p:spTree>
    <p:extLst>
      <p:ext uri="{BB962C8B-B14F-4D97-AF65-F5344CB8AC3E}">
        <p14:creationId xmlns:p14="http://schemas.microsoft.com/office/powerpoint/2010/main" val="986221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54EBB-AE4B-4F7A-913A-4C8FBB8977BA}" type="datetimeFigureOut">
              <a:rPr lang="en-US" smtClean="0"/>
              <a:pPr/>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A5977D-5940-4EED-B333-BCDFEBAE484A}" type="slidenum">
              <a:rPr lang="en-US" smtClean="0"/>
              <a:pPr/>
              <a:t>‹#›</a:t>
            </a:fld>
            <a:endParaRPr lang="en-US"/>
          </a:p>
        </p:txBody>
      </p:sp>
    </p:spTree>
    <p:extLst>
      <p:ext uri="{BB962C8B-B14F-4D97-AF65-F5344CB8AC3E}">
        <p14:creationId xmlns:p14="http://schemas.microsoft.com/office/powerpoint/2010/main" val="3862450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3" name="Picture 12" descr="Header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01" y="-79264"/>
            <a:ext cx="12070080" cy="1191952"/>
          </a:xfrm>
          <a:prstGeom prst="rect">
            <a:avLst/>
          </a:prstGeom>
        </p:spPr>
      </p:pic>
      <p:sp>
        <p:nvSpPr>
          <p:cNvPr id="3" name="Content Placeholder 2"/>
          <p:cNvSpPr>
            <a:spLocks noGrp="1"/>
          </p:cNvSpPr>
          <p:nvPr>
            <p:ph idx="1"/>
          </p:nvPr>
        </p:nvSpPr>
        <p:spPr>
          <a:xfrm>
            <a:off x="284976" y="762101"/>
            <a:ext cx="11609659" cy="5419624"/>
          </a:xfrm>
          <a:ln>
            <a:noFill/>
          </a:ln>
        </p:spPr>
        <p:txBody>
          <a:bodyPr/>
          <a:lstStyle>
            <a:lvl1pPr>
              <a:buClr>
                <a:schemeClr val="accent1">
                  <a:lumMod val="50000"/>
                </a:schemeClr>
              </a:buClr>
              <a:buFont typeface="Wingdings" pitchFamily="2" charset="2"/>
              <a:buChar char="Ø"/>
              <a:defRPr sz="2800">
                <a:latin typeface="+mn-lt"/>
                <a:cs typeface="Arial" pitchFamily="34" charset="0"/>
              </a:defRPr>
            </a:lvl1pPr>
            <a:lvl2pPr>
              <a:buClr>
                <a:schemeClr val="accent2">
                  <a:lumMod val="50000"/>
                </a:schemeClr>
              </a:buClr>
              <a:buFont typeface="Arial" pitchFamily="34" charset="0"/>
              <a:buChar char="•"/>
              <a:defRPr sz="2400">
                <a:latin typeface="+mn-lt"/>
                <a:cs typeface="Arial" pitchFamily="34" charset="0"/>
              </a:defRPr>
            </a:lvl2pPr>
            <a:lvl3pPr>
              <a:buClr>
                <a:schemeClr val="accent1">
                  <a:lumMod val="50000"/>
                </a:schemeClr>
              </a:buClr>
              <a:buFont typeface="Wingdings" pitchFamily="2" charset="2"/>
              <a:buChar char="§"/>
              <a:defRPr sz="2000">
                <a:latin typeface="+mn-lt"/>
                <a:cs typeface="Arial" pitchFamily="34" charset="0"/>
              </a:defRPr>
            </a:lvl3pPr>
            <a:lvl4pPr>
              <a:buClr>
                <a:schemeClr val="accent2">
                  <a:lumMod val="50000"/>
                </a:schemeClr>
              </a:buClr>
              <a:defRPr sz="1800">
                <a:latin typeface="+mn-lt"/>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9" name="Picture 18" descr="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81725"/>
            <a:ext cx="12132008" cy="442446"/>
          </a:xfrm>
          <a:prstGeom prst="rect">
            <a:avLst/>
          </a:prstGeom>
        </p:spPr>
      </p:pic>
      <p:sp>
        <p:nvSpPr>
          <p:cNvPr id="23" name="Content Placeholder 22"/>
          <p:cNvSpPr>
            <a:spLocks noGrp="1"/>
          </p:cNvSpPr>
          <p:nvPr>
            <p:ph sz="quarter" idx="10" hasCustomPrompt="1"/>
          </p:nvPr>
        </p:nvSpPr>
        <p:spPr>
          <a:xfrm>
            <a:off x="1104900" y="6248401"/>
            <a:ext cx="9372600" cy="314325"/>
          </a:xfrm>
          <a:noFill/>
          <a:ln w="47625">
            <a:noFill/>
          </a:ln>
        </p:spPr>
        <p:txBody>
          <a:bodyPr>
            <a:normAutofit/>
          </a:bodyPr>
          <a:lstStyle>
            <a:lvl1pPr algn="ctr">
              <a:buNone/>
              <a:defRPr sz="2000" b="1" baseline="0">
                <a:solidFill>
                  <a:schemeClr val="tx1"/>
                </a:solidFill>
                <a:latin typeface="+mj-lt"/>
              </a:defRPr>
            </a:lvl1pPr>
          </a:lstStyle>
          <a:p>
            <a:pPr lvl="0"/>
            <a:r>
              <a:rPr lang="en-US" dirty="0"/>
              <a:t>Click to edit take-away</a:t>
            </a:r>
          </a:p>
        </p:txBody>
      </p:sp>
      <p:sp>
        <p:nvSpPr>
          <p:cNvPr id="16" name="Title 1"/>
          <p:cNvSpPr>
            <a:spLocks noGrp="1"/>
          </p:cNvSpPr>
          <p:nvPr>
            <p:ph type="ctrTitle" hasCustomPrompt="1"/>
          </p:nvPr>
        </p:nvSpPr>
        <p:spPr>
          <a:xfrm>
            <a:off x="2153174" y="83890"/>
            <a:ext cx="7908023" cy="620786"/>
          </a:xfrm>
        </p:spPr>
        <p:txBody>
          <a:bodyPr>
            <a:normAutofit/>
          </a:bodyPr>
          <a:lstStyle>
            <a:lvl1pPr>
              <a:defRPr sz="2800" b="0">
                <a:solidFill>
                  <a:schemeClr val="accent6">
                    <a:lumMod val="50000"/>
                  </a:schemeClr>
                </a:solidFill>
                <a:latin typeface="Rockwell Extra Bold" pitchFamily="18" charset="0"/>
              </a:defRPr>
            </a:lvl1pPr>
          </a:lstStyle>
          <a:p>
            <a:r>
              <a:rPr lang="en-US" dirty="0"/>
              <a:t>Click to edit slide title </a:t>
            </a:r>
          </a:p>
        </p:txBody>
      </p:sp>
      <p:sp>
        <p:nvSpPr>
          <p:cNvPr id="12" name="TextBox 11"/>
          <p:cNvSpPr txBox="1"/>
          <p:nvPr userDrawn="1"/>
        </p:nvSpPr>
        <p:spPr>
          <a:xfrm>
            <a:off x="11442701" y="6355187"/>
            <a:ext cx="655272" cy="268984"/>
          </a:xfrm>
          <a:prstGeom prst="rect">
            <a:avLst/>
          </a:prstGeom>
          <a:noFill/>
        </p:spPr>
        <p:txBody>
          <a:bodyPr wrap="square" rtlCol="0">
            <a:spAutoFit/>
          </a:bodyPr>
          <a:lstStyle/>
          <a:p>
            <a:pPr algn="l"/>
            <a:fld id="{EA20CC3B-C132-461D-9A3F-D4B5356FDB5C}" type="slidenum">
              <a:rPr lang="en-US" sz="1400" smtClean="0">
                <a:solidFill>
                  <a:schemeClr val="accent2">
                    <a:lumMod val="50000"/>
                  </a:schemeClr>
                </a:solidFill>
                <a:latin typeface="+mj-lt"/>
                <a:cs typeface="Arial" pitchFamily="34" charset="0"/>
              </a:rPr>
              <a:pPr algn="l"/>
              <a:t>‹#›</a:t>
            </a:fld>
            <a:endParaRPr lang="en-US" sz="1400" dirty="0">
              <a:solidFill>
                <a:schemeClr val="accent2">
                  <a:lumMod val="50000"/>
                </a:schemeClr>
              </a:solidFill>
              <a:latin typeface="+mj-lt"/>
              <a:cs typeface="Arial" pitchFamily="34" charset="0"/>
            </a:endParaRPr>
          </a:p>
        </p:txBody>
      </p:sp>
      <p:sp>
        <p:nvSpPr>
          <p:cNvPr id="17" name="Content Placeholder 16"/>
          <p:cNvSpPr>
            <a:spLocks noGrp="1"/>
          </p:cNvSpPr>
          <p:nvPr>
            <p:ph sz="quarter" idx="11" hasCustomPrompt="1"/>
          </p:nvPr>
        </p:nvSpPr>
        <p:spPr>
          <a:xfrm>
            <a:off x="8864601" y="6334126"/>
            <a:ext cx="2819400" cy="295275"/>
          </a:xfrm>
        </p:spPr>
        <p:txBody>
          <a:bodyPr/>
          <a:lstStyle>
            <a:lvl1pPr algn="r">
              <a:buNone/>
              <a:defRPr sz="1400">
                <a:solidFill>
                  <a:schemeClr val="accent2">
                    <a:lumMod val="50000"/>
                  </a:schemeClr>
                </a:solidFill>
                <a:latin typeface="+mj-lt"/>
              </a:defRPr>
            </a:lvl1pPr>
          </a:lstStyle>
          <a:p>
            <a:pPr lvl="0"/>
            <a:r>
              <a:rPr lang="en-US" dirty="0"/>
              <a:t>Click to edit talk number</a:t>
            </a:r>
          </a:p>
        </p:txBody>
      </p:sp>
      <p:sp>
        <p:nvSpPr>
          <p:cNvPr id="10" name="TextBox 9"/>
          <p:cNvSpPr txBox="1"/>
          <p:nvPr userDrawn="1"/>
        </p:nvSpPr>
        <p:spPr>
          <a:xfrm>
            <a:off x="0" y="6657976"/>
            <a:ext cx="12192000" cy="215444"/>
          </a:xfrm>
          <a:prstGeom prst="rect">
            <a:avLst/>
          </a:prstGeom>
          <a:noFill/>
        </p:spPr>
        <p:txBody>
          <a:bodyPr wrap="square" rtlCol="0">
            <a:spAutoFit/>
          </a:bodyPr>
          <a:lstStyle/>
          <a:p>
            <a:r>
              <a:rPr lang="en-US" sz="1000" b="1" i="1" dirty="0">
                <a:solidFill>
                  <a:schemeClr val="accent6">
                    <a:lumMod val="75000"/>
                  </a:schemeClr>
                </a:solidFill>
              </a:rPr>
              <a:t>Use</a:t>
            </a:r>
            <a:r>
              <a:rPr lang="en-US" sz="1000" b="1" i="1" baseline="0" dirty="0">
                <a:solidFill>
                  <a:schemeClr val="accent6">
                    <a:lumMod val="75000"/>
                  </a:schemeClr>
                </a:solidFill>
              </a:rPr>
              <a:t> or disclosure of information contained herein is subject to the restrictions found on the CSR cover sheet.</a:t>
            </a:r>
            <a:endParaRPr lang="en-US" sz="1000" b="1" i="1" dirty="0">
              <a:solidFill>
                <a:schemeClr val="accent6">
                  <a:lumMod val="75000"/>
                </a:schemeClr>
              </a:solidFill>
            </a:endParaRPr>
          </a:p>
        </p:txBody>
      </p:sp>
    </p:spTree>
    <p:extLst>
      <p:ext uri="{BB962C8B-B14F-4D97-AF65-F5344CB8AC3E}">
        <p14:creationId xmlns:p14="http://schemas.microsoft.com/office/powerpoint/2010/main" val="221561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0" y="914400"/>
            <a:ext cx="12192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284976" y="762101"/>
            <a:ext cx="11609659" cy="5560743"/>
          </a:xfrm>
        </p:spPr>
        <p:txBody>
          <a:bodyPr/>
          <a:lstStyle>
            <a:lvl1pPr>
              <a:buClr>
                <a:schemeClr val="accent1">
                  <a:lumMod val="50000"/>
                </a:schemeClr>
              </a:buClr>
              <a:defRPr sz="2800">
                <a:latin typeface="Arial" pitchFamily="34" charset="0"/>
                <a:cs typeface="Arial" pitchFamily="34" charset="0"/>
              </a:defRPr>
            </a:lvl1pPr>
            <a:lvl2pPr>
              <a:buClr>
                <a:schemeClr val="accent2">
                  <a:lumMod val="50000"/>
                </a:schemeClr>
              </a:buClr>
              <a:buFont typeface="Wingdings" pitchFamily="2" charset="2"/>
              <a:buChar char="§"/>
              <a:defRPr sz="2400">
                <a:latin typeface="Arial" pitchFamily="34" charset="0"/>
                <a:cs typeface="Arial" pitchFamily="34" charset="0"/>
              </a:defRPr>
            </a:lvl2pPr>
            <a:lvl3pPr>
              <a:buClr>
                <a:schemeClr val="accent1">
                  <a:lumMod val="50000"/>
                </a:schemeClr>
              </a:buClr>
              <a:defRPr sz="2000">
                <a:latin typeface="Arial" pitchFamily="34" charset="0"/>
                <a:cs typeface="Arial" pitchFamily="34" charset="0"/>
              </a:defRPr>
            </a:lvl3pPr>
            <a:lvl4pPr>
              <a:buClr>
                <a:schemeClr val="accent2">
                  <a:lumMod val="50000"/>
                </a:schemeClr>
              </a:buClr>
              <a:defRPr sz="18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Box 14"/>
          <p:cNvSpPr txBox="1"/>
          <p:nvPr userDrawn="1"/>
        </p:nvSpPr>
        <p:spPr>
          <a:xfrm>
            <a:off x="10160000" y="6385933"/>
            <a:ext cx="2032000" cy="264688"/>
          </a:xfrm>
          <a:prstGeom prst="rect">
            <a:avLst/>
          </a:prstGeom>
          <a:noFill/>
        </p:spPr>
        <p:txBody>
          <a:bodyPr wrap="square" rtlCol="0">
            <a:spAutoFit/>
          </a:bodyPr>
          <a:lstStyle/>
          <a:p>
            <a:pPr algn="r"/>
            <a:fld id="{EA20CC3B-C132-461D-9A3F-D4B5356FDB5C}" type="slidenum">
              <a:rPr lang="en-US" sz="1400" smtClean="0">
                <a:latin typeface="Arial" pitchFamily="34" charset="0"/>
                <a:cs typeface="Arial" pitchFamily="34" charset="0"/>
              </a:rPr>
              <a:pPr algn="r"/>
              <a:t>‹#›</a:t>
            </a:fld>
            <a:endParaRPr lang="en-US" sz="1400" dirty="0">
              <a:latin typeface="Arial" pitchFamily="34" charset="0"/>
              <a:cs typeface="Arial" pitchFamily="34" charset="0"/>
            </a:endParaRPr>
          </a:p>
        </p:txBody>
      </p:sp>
      <p:pic>
        <p:nvPicPr>
          <p:cNvPr id="18" name="Picture 17" descr="Header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1690385"/>
          </a:xfrm>
          <a:prstGeom prst="rect">
            <a:avLst/>
          </a:prstGeom>
        </p:spPr>
      </p:pic>
      <p:pic>
        <p:nvPicPr>
          <p:cNvPr id="7" name="Picture 1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80581" y="6335210"/>
            <a:ext cx="282609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wRI.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932" y="6053796"/>
            <a:ext cx="1986504" cy="661468"/>
          </a:xfrm>
          <a:prstGeom prst="rect">
            <a:avLst/>
          </a:prstGeom>
        </p:spPr>
      </p:pic>
      <p:pic>
        <p:nvPicPr>
          <p:cNvPr id="10" name="Picture 9" descr="nasa_logo_gsfc.gif"/>
          <p:cNvPicPr>
            <a:picLocks noChangeAspect="1"/>
          </p:cNvPicPr>
          <p:nvPr userDrawn="1"/>
        </p:nvPicPr>
        <p:blipFill>
          <a:blip r:embed="rId5" cstate="email">
            <a:extLst>
              <a:ext uri="{28A0092B-C50C-407E-A947-70E740481C1C}">
                <a14:useLocalDpi xmlns:a14="http://schemas.microsoft.com/office/drawing/2010/main"/>
              </a:ext>
            </a:extLst>
          </a:blip>
          <a:srcRect t="4904" r="23362"/>
          <a:stretch>
            <a:fillRect/>
          </a:stretch>
        </p:blipFill>
        <p:spPr>
          <a:xfrm>
            <a:off x="5408068" y="6378498"/>
            <a:ext cx="2585071" cy="412596"/>
          </a:xfrm>
          <a:prstGeom prst="rect">
            <a:avLst/>
          </a:prstGeom>
        </p:spPr>
      </p:pic>
      <p:pic>
        <p:nvPicPr>
          <p:cNvPr id="12" name="Picture 11" descr="apl_logo.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11652" y="6335658"/>
            <a:ext cx="648456" cy="488786"/>
          </a:xfrm>
          <a:prstGeom prst="rect">
            <a:avLst/>
          </a:prstGeom>
        </p:spPr>
      </p:pic>
      <p:pic>
        <p:nvPicPr>
          <p:cNvPr id="13" name="Picture 12" descr="asu_logo.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423093" y="6373844"/>
            <a:ext cx="1370743" cy="428209"/>
          </a:xfrm>
          <a:prstGeom prst="rect">
            <a:avLst/>
          </a:prstGeom>
        </p:spPr>
      </p:pic>
    </p:spTree>
    <p:extLst>
      <p:ext uri="{BB962C8B-B14F-4D97-AF65-F5344CB8AC3E}">
        <p14:creationId xmlns:p14="http://schemas.microsoft.com/office/powerpoint/2010/main" val="148906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tx1"/>
        </a:solidFill>
        <a:effectLst/>
      </p:bgPr>
    </p:bg>
    <p:spTree>
      <p:nvGrpSpPr>
        <p:cNvPr id="1" name=""/>
        <p:cNvGrpSpPr/>
        <p:nvPr/>
      </p:nvGrpSpPr>
      <p:grpSpPr>
        <a:xfrm>
          <a:off x="0" y="0"/>
          <a:ext cx="0" cy="0"/>
          <a:chOff x="0" y="0"/>
          <a:chExt cx="0" cy="0"/>
        </a:xfrm>
      </p:grpSpPr>
      <p:pic>
        <p:nvPicPr>
          <p:cNvPr id="18" name="Google Shape;64;p14">
            <a:extLst>
              <a:ext uri="{FF2B5EF4-FFF2-40B4-BE49-F238E27FC236}">
                <a16:creationId xmlns:a16="http://schemas.microsoft.com/office/drawing/2014/main" id="{C4C58535-5128-4053-9C19-76A09750DC2D}"/>
              </a:ext>
            </a:extLst>
          </p:cNvPr>
          <p:cNvPicPr preferRelativeResize="0">
            <a:picLocks noChangeAspect="1"/>
          </p:cNvPicPr>
          <p:nvPr userDrawn="1"/>
        </p:nvPicPr>
        <p:blipFill>
          <a:blip r:embed="rId2"/>
          <a:stretch>
            <a:fillRect/>
          </a:stretch>
        </p:blipFill>
        <p:spPr>
          <a:xfrm>
            <a:off x="-26635" y="0"/>
            <a:ext cx="765500" cy="6855737"/>
          </a:xfrm>
          <a:prstGeom prst="rect">
            <a:avLst/>
          </a:prstGeom>
          <a:noFill/>
          <a:ln>
            <a:noFill/>
          </a:ln>
        </p:spPr>
      </p:pic>
      <p:pic>
        <p:nvPicPr>
          <p:cNvPr id="15" name="Picture 14">
            <a:extLst>
              <a:ext uri="{FF2B5EF4-FFF2-40B4-BE49-F238E27FC236}">
                <a16:creationId xmlns:a16="http://schemas.microsoft.com/office/drawing/2014/main" id="{D1939F7C-B50E-4C70-82A0-BF42AED8B4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63053"/>
            <a:ext cx="12162031" cy="1132161"/>
          </a:xfrm>
          <a:prstGeom prst="rect">
            <a:avLst/>
          </a:prstGeom>
        </p:spPr>
      </p:pic>
      <p:sp>
        <p:nvSpPr>
          <p:cNvPr id="3" name="Content Placeholder 2"/>
          <p:cNvSpPr>
            <a:spLocks noGrp="1"/>
          </p:cNvSpPr>
          <p:nvPr>
            <p:ph idx="1"/>
          </p:nvPr>
        </p:nvSpPr>
        <p:spPr>
          <a:xfrm>
            <a:off x="519486" y="762101"/>
            <a:ext cx="11375149" cy="5909043"/>
          </a:xfrm>
          <a:ln>
            <a:noFill/>
          </a:ln>
        </p:spPr>
        <p:txBody>
          <a:bodyPr/>
          <a:lstStyle>
            <a:lvl1pPr algn="l">
              <a:buClr>
                <a:schemeClr val="bg2">
                  <a:lumMod val="90000"/>
                </a:schemeClr>
              </a:buClr>
              <a:buFont typeface="Wingdings" pitchFamily="2" charset="2"/>
              <a:buChar char="Ø"/>
              <a:defRPr sz="2800">
                <a:solidFill>
                  <a:schemeClr val="bg2">
                    <a:lumMod val="90000"/>
                  </a:schemeClr>
                </a:solidFill>
                <a:latin typeface="+mn-lt"/>
                <a:cs typeface="Arial" pitchFamily="34" charset="0"/>
              </a:defRPr>
            </a:lvl1pPr>
            <a:lvl2pPr algn="l">
              <a:buClr>
                <a:schemeClr val="bg2">
                  <a:lumMod val="90000"/>
                </a:schemeClr>
              </a:buClr>
              <a:buFont typeface="Arial" pitchFamily="34" charset="0"/>
              <a:buChar char="•"/>
              <a:defRPr sz="2400">
                <a:solidFill>
                  <a:schemeClr val="bg2">
                    <a:lumMod val="90000"/>
                  </a:schemeClr>
                </a:solidFill>
                <a:latin typeface="+mn-lt"/>
                <a:cs typeface="Arial" pitchFamily="34" charset="0"/>
              </a:defRPr>
            </a:lvl2pPr>
            <a:lvl3pPr algn="l">
              <a:buClr>
                <a:schemeClr val="bg2">
                  <a:lumMod val="90000"/>
                </a:schemeClr>
              </a:buClr>
              <a:buFont typeface="Wingdings" pitchFamily="2" charset="2"/>
              <a:buChar char="§"/>
              <a:defRPr sz="2000">
                <a:solidFill>
                  <a:schemeClr val="bg2">
                    <a:lumMod val="90000"/>
                  </a:schemeClr>
                </a:solidFill>
                <a:latin typeface="+mn-lt"/>
                <a:cs typeface="Arial" pitchFamily="34" charset="0"/>
              </a:defRPr>
            </a:lvl3pPr>
            <a:lvl4pPr algn="l">
              <a:buClr>
                <a:schemeClr val="bg2">
                  <a:lumMod val="90000"/>
                </a:schemeClr>
              </a:buClr>
              <a:defRPr sz="1800">
                <a:solidFill>
                  <a:schemeClr val="bg2">
                    <a:lumMod val="90000"/>
                  </a:schemeClr>
                </a:solidFill>
                <a:latin typeface="+mn-lt"/>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ctrTitle" hasCustomPrompt="1"/>
          </p:nvPr>
        </p:nvSpPr>
        <p:spPr>
          <a:xfrm>
            <a:off x="2153174" y="83890"/>
            <a:ext cx="7908023" cy="620786"/>
          </a:xfrm>
        </p:spPr>
        <p:txBody>
          <a:bodyPr>
            <a:normAutofit/>
          </a:bodyPr>
          <a:lstStyle>
            <a:lvl1pPr>
              <a:defRPr sz="2500" b="0">
                <a:solidFill>
                  <a:schemeClr val="accent6">
                    <a:lumMod val="50000"/>
                  </a:schemeClr>
                </a:solidFill>
                <a:latin typeface="Rockwell Extra Bold" pitchFamily="18" charset="0"/>
              </a:defRPr>
            </a:lvl1pPr>
          </a:lstStyle>
          <a:p>
            <a:r>
              <a:rPr lang="en-US" dirty="0"/>
              <a:t>Click to edit slide title </a:t>
            </a:r>
          </a:p>
        </p:txBody>
      </p:sp>
      <p:sp>
        <p:nvSpPr>
          <p:cNvPr id="20" name="TextBox 19"/>
          <p:cNvSpPr txBox="1"/>
          <p:nvPr userDrawn="1"/>
        </p:nvSpPr>
        <p:spPr>
          <a:xfrm>
            <a:off x="1" y="6399620"/>
            <a:ext cx="791345" cy="268984"/>
          </a:xfrm>
          <a:prstGeom prst="rect">
            <a:avLst/>
          </a:prstGeom>
          <a:noFill/>
        </p:spPr>
        <p:txBody>
          <a:bodyPr wrap="square" rtlCol="0">
            <a:spAutoFit/>
          </a:bodyPr>
          <a:lstStyle/>
          <a:p>
            <a:pPr algn="l"/>
            <a:fld id="{EA20CC3B-C132-461D-9A3F-D4B5356FDB5C}" type="slidenum">
              <a:rPr lang="en-US" sz="1400" b="1" smtClean="0">
                <a:solidFill>
                  <a:srgbClr val="700800"/>
                </a:solidFill>
                <a:latin typeface="+mj-lt"/>
                <a:cs typeface="Arial" pitchFamily="34" charset="0"/>
              </a:rPr>
              <a:pPr algn="l"/>
              <a:t>‹#›</a:t>
            </a:fld>
            <a:endParaRPr lang="en-US" sz="1400" b="1" dirty="0">
              <a:solidFill>
                <a:srgbClr val="700800"/>
              </a:solidFill>
              <a:latin typeface="+mj-lt"/>
              <a:cs typeface="Arial" pitchFamily="34" charset="0"/>
            </a:endParaRPr>
          </a:p>
        </p:txBody>
      </p:sp>
      <p:pic>
        <p:nvPicPr>
          <p:cNvPr id="17" name="Picture 2">
            <a:extLst>
              <a:ext uri="{FF2B5EF4-FFF2-40B4-BE49-F238E27FC236}">
                <a16:creationId xmlns:a16="http://schemas.microsoft.com/office/drawing/2014/main" id="{090475F1-498A-4AB7-B0BC-12A094A4649D}"/>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73573" y="6302189"/>
            <a:ext cx="528642" cy="3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3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lstStyle/>
          <a:p>
            <a:r>
              <a:rPr lang="en-US" dirty="0"/>
              <a:t>Click to edit Master title style</a:t>
            </a:r>
          </a:p>
        </p:txBody>
      </p:sp>
      <p:sp>
        <p:nvSpPr>
          <p:cNvPr id="3" name="Content Placeholder 2"/>
          <p:cNvSpPr>
            <a:spLocks noGrp="1"/>
          </p:cNvSpPr>
          <p:nvPr>
            <p:ph idx="1"/>
          </p:nvPr>
        </p:nvSpPr>
        <p:spPr>
          <a:xfrm>
            <a:off x="609600" y="1084021"/>
            <a:ext cx="10972800" cy="4525963"/>
          </a:xfrm>
        </p:spPr>
        <p:txBody>
          <a:bodyPr>
            <a:normAutofit/>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238577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215235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400">
                <a:solidFill>
                  <a:schemeClr val="tx1"/>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351357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solidFill>
                  <a:schemeClr val="tx1"/>
                </a:solidFill>
                <a:latin typeface="Arial" pitchFamily="34" charset="0"/>
                <a:cs typeface="Arial" pitchFamily="34" charset="0"/>
              </a:defRPr>
            </a:lvl1pPr>
            <a:lvl2pPr>
              <a:defRPr sz="1800">
                <a:solidFill>
                  <a:schemeClr val="tx1"/>
                </a:solidFill>
                <a:latin typeface="Arial" pitchFamily="34" charset="0"/>
                <a:cs typeface="Arial" pitchFamily="34" charset="0"/>
              </a:defRPr>
            </a:lvl2pPr>
            <a:lvl3pPr>
              <a:defRPr sz="1600">
                <a:solidFill>
                  <a:schemeClr val="tx1"/>
                </a:solidFill>
                <a:latin typeface="Arial" pitchFamily="34" charset="0"/>
                <a:cs typeface="Arial" pitchFamily="34" charset="0"/>
              </a:defRPr>
            </a:lvl3pPr>
            <a:lvl4pPr>
              <a:defRPr sz="1400">
                <a:solidFill>
                  <a:schemeClr val="tx1"/>
                </a:solidFill>
                <a:latin typeface="Arial" pitchFamily="34" charset="0"/>
                <a:cs typeface="Arial" pitchFamily="34" charset="0"/>
              </a:defRPr>
            </a:lvl4pPr>
            <a:lvl5pPr>
              <a:defRPr sz="14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solidFill>
                  <a:schemeClr val="tx1"/>
                </a:solidFill>
                <a:latin typeface="Arial" pitchFamily="34" charset="0"/>
                <a:cs typeface="Arial" pitchFamily="34" charset="0"/>
              </a:defRPr>
            </a:lvl1pPr>
            <a:lvl2pPr>
              <a:defRPr sz="1800">
                <a:solidFill>
                  <a:schemeClr val="tx1"/>
                </a:solidFill>
                <a:latin typeface="Arial" pitchFamily="34" charset="0"/>
                <a:cs typeface="Arial" pitchFamily="34" charset="0"/>
              </a:defRPr>
            </a:lvl2pPr>
            <a:lvl3pPr>
              <a:defRPr sz="1600">
                <a:solidFill>
                  <a:schemeClr val="tx1"/>
                </a:solidFill>
                <a:latin typeface="Arial" pitchFamily="34" charset="0"/>
                <a:cs typeface="Arial" pitchFamily="34" charset="0"/>
              </a:defRPr>
            </a:lvl3pPr>
            <a:lvl4pPr>
              <a:defRPr sz="1400">
                <a:solidFill>
                  <a:schemeClr val="tx1"/>
                </a:solidFill>
                <a:latin typeface="Arial" pitchFamily="34" charset="0"/>
                <a:cs typeface="Arial" pitchFamily="34" charset="0"/>
              </a:defRPr>
            </a:lvl4pPr>
            <a:lvl5pPr>
              <a:defRPr sz="1400">
                <a:solidFill>
                  <a:schemeClr val="tx1"/>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337081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89264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Tree>
    <p:extLst>
      <p:ext uri="{BB962C8B-B14F-4D97-AF65-F5344CB8AC3E}">
        <p14:creationId xmlns:p14="http://schemas.microsoft.com/office/powerpoint/2010/main" val="279482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75220-BB06-E557-E9D0-B75F25F66D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1"/>
            <a:ext cx="12208256" cy="6865621"/>
          </a:xfrm>
          <a:prstGeom prst="rect">
            <a:avLst/>
          </a:prstGeom>
        </p:spPr>
      </p:pic>
      <p:sp>
        <p:nvSpPr>
          <p:cNvPr id="2" name="Title 1"/>
          <p:cNvSpPr>
            <a:spLocks noGrp="1"/>
          </p:cNvSpPr>
          <p:nvPr>
            <p:ph type="ctrTitle" hasCustomPrompt="1"/>
          </p:nvPr>
        </p:nvSpPr>
        <p:spPr>
          <a:xfrm>
            <a:off x="3409555" y="1441784"/>
            <a:ext cx="8077200" cy="856755"/>
          </a:xfrm>
        </p:spPr>
        <p:txBody>
          <a:bodyPr>
            <a:noAutofit/>
          </a:bodyPr>
          <a:lstStyle>
            <a:lvl1pPr>
              <a:defRPr sz="3200" b="1" baseline="0">
                <a:solidFill>
                  <a:schemeClr val="bg1"/>
                </a:solidFill>
                <a:latin typeface="Rockwell Extra Bold" pitchFamily="18" charset="0"/>
              </a:defRPr>
            </a:lvl1pPr>
          </a:lstStyle>
          <a:p>
            <a:r>
              <a:rPr lang="en-US" dirty="0"/>
              <a:t>Click to edit number and title</a:t>
            </a:r>
          </a:p>
        </p:txBody>
      </p:sp>
      <p:sp>
        <p:nvSpPr>
          <p:cNvPr id="5" name="Content Placeholder 4"/>
          <p:cNvSpPr>
            <a:spLocks noGrp="1"/>
          </p:cNvSpPr>
          <p:nvPr>
            <p:ph sz="quarter" idx="10" hasCustomPrompt="1"/>
          </p:nvPr>
        </p:nvSpPr>
        <p:spPr>
          <a:xfrm>
            <a:off x="3468567" y="3606305"/>
            <a:ext cx="7886700" cy="409576"/>
          </a:xfrm>
        </p:spPr>
        <p:txBody>
          <a:bodyPr>
            <a:normAutofit/>
          </a:bodyPr>
          <a:lstStyle>
            <a:lvl1pPr algn="ctr">
              <a:buNone/>
              <a:defRPr sz="2800" i="0" baseline="0">
                <a:solidFill>
                  <a:schemeClr val="bg1"/>
                </a:solidFill>
                <a:latin typeface="+mj-lt"/>
              </a:defRPr>
            </a:lvl1pPr>
          </a:lstStyle>
          <a:p>
            <a:pPr lvl="0"/>
            <a:r>
              <a:rPr lang="en-US" dirty="0"/>
              <a:t>Click to edit your name</a:t>
            </a:r>
          </a:p>
        </p:txBody>
      </p:sp>
      <p:sp>
        <p:nvSpPr>
          <p:cNvPr id="8" name="Content Placeholder 7"/>
          <p:cNvSpPr>
            <a:spLocks noGrp="1"/>
          </p:cNvSpPr>
          <p:nvPr>
            <p:ph sz="quarter" idx="11" hasCustomPrompt="1"/>
          </p:nvPr>
        </p:nvSpPr>
        <p:spPr>
          <a:xfrm>
            <a:off x="3469313" y="4015320"/>
            <a:ext cx="7874000" cy="438150"/>
          </a:xfrm>
        </p:spPr>
        <p:txBody>
          <a:bodyPr>
            <a:normAutofit/>
          </a:bodyPr>
          <a:lstStyle>
            <a:lvl1pPr algn="ctr">
              <a:buNone/>
              <a:defRPr sz="2800" i="1"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your role</a:t>
            </a:r>
          </a:p>
        </p:txBody>
      </p:sp>
    </p:spTree>
    <p:extLst>
      <p:ext uri="{BB962C8B-B14F-4D97-AF65-F5344CB8AC3E}">
        <p14:creationId xmlns:p14="http://schemas.microsoft.com/office/powerpoint/2010/main" val="396330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500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Line 5"/>
          <p:cNvSpPr>
            <a:spLocks noChangeShapeType="1"/>
          </p:cNvSpPr>
          <p:nvPr userDrawn="1"/>
        </p:nvSpPr>
        <p:spPr bwMode="auto">
          <a:xfrm>
            <a:off x="1219201" y="777875"/>
            <a:ext cx="10155767" cy="0"/>
          </a:xfrm>
          <a:prstGeom prst="line">
            <a:avLst/>
          </a:prstGeom>
          <a:noFill/>
          <a:ln w="79375">
            <a:solidFill>
              <a:schemeClr val="tx1"/>
            </a:solidFill>
            <a:round/>
            <a:headEnd/>
            <a:tailEnd/>
          </a:ln>
        </p:spPr>
        <p:txBody>
          <a:bodyPr wrap="none" anchor="ctr"/>
          <a:lstStyle/>
          <a:p>
            <a:endParaRPr lang="en-US" sz="2400" dirty="0"/>
          </a:p>
        </p:txBody>
      </p:sp>
      <p:sp>
        <p:nvSpPr>
          <p:cNvPr id="8"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9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4" name="TextBox 3"/>
          <p:cNvSpPr txBox="1"/>
          <p:nvPr userDrawn="1"/>
        </p:nvSpPr>
        <p:spPr>
          <a:xfrm>
            <a:off x="3339043" y="6576538"/>
            <a:ext cx="5703357" cy="203133"/>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Whiting-Turner Lecture</a:t>
            </a:r>
          </a:p>
        </p:txBody>
      </p:sp>
      <p:sp>
        <p:nvSpPr>
          <p:cNvPr id="5" name="TextBox 4">
            <a:extLst>
              <a:ext uri="{FF2B5EF4-FFF2-40B4-BE49-F238E27FC236}">
                <a16:creationId xmlns:a16="http://schemas.microsoft.com/office/drawing/2014/main" id="{3029B223-C890-384B-BF58-B8996105AE28}"/>
              </a:ext>
            </a:extLst>
          </p:cNvPr>
          <p:cNvSpPr txBox="1"/>
          <p:nvPr userDrawn="1"/>
        </p:nvSpPr>
        <p:spPr>
          <a:xfrm>
            <a:off x="304800" y="6554046"/>
            <a:ext cx="1422184" cy="203133"/>
          </a:xfrm>
          <a:prstGeom prst="rect">
            <a:avLst/>
          </a:prstGeom>
          <a:noFill/>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pPr lvl="0"/>
            <a:r>
              <a:rPr lang="en-US" sz="900" dirty="0"/>
              <a:t>November 1, 2022</a:t>
            </a:r>
          </a:p>
        </p:txBody>
      </p:sp>
      <p:pic>
        <p:nvPicPr>
          <p:cNvPr id="10" name="Picture 9" descr="Lucy_final_logoSV_HL3.png">
            <a:extLst>
              <a:ext uri="{FF2B5EF4-FFF2-40B4-BE49-F238E27FC236}">
                <a16:creationId xmlns:a16="http://schemas.microsoft.com/office/drawing/2014/main" id="{34A5D107-4DA6-304D-8CBE-E30766B5BA7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6453" y="70121"/>
            <a:ext cx="1089994" cy="812925"/>
          </a:xfrm>
          <a:prstGeom prst="rect">
            <a:avLst/>
          </a:prstGeom>
        </p:spPr>
      </p:pic>
      <p:pic>
        <p:nvPicPr>
          <p:cNvPr id="12" name="Picture 2">
            <a:extLst>
              <a:ext uri="{FF2B5EF4-FFF2-40B4-BE49-F238E27FC236}">
                <a16:creationId xmlns:a16="http://schemas.microsoft.com/office/drawing/2014/main" id="{957594DA-7D63-6C43-B4BD-4995A786B2D7}"/>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1374968" y="129908"/>
            <a:ext cx="636729" cy="533400"/>
          </a:xfrm>
          <a:prstGeom prst="rect">
            <a:avLst/>
          </a:prstGeom>
          <a:noFill/>
          <a:ln w="9525">
            <a:noFill/>
            <a:miter lim="800000"/>
            <a:headEnd/>
            <a:tailEnd/>
          </a:ln>
        </p:spPr>
      </p:pic>
    </p:spTree>
    <p:extLst>
      <p:ext uri="{BB962C8B-B14F-4D97-AF65-F5344CB8AC3E}">
        <p14:creationId xmlns:p14="http://schemas.microsoft.com/office/powerpoint/2010/main" val="1406269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42" r:id="rId8"/>
    <p:sldLayoutId id="2147483741" r:id="rId9"/>
    <p:sldLayoutId id="2147483744" r:id="rId10"/>
    <p:sldLayoutId id="2147483754" r:id="rId11"/>
  </p:sldLayoutIdLst>
  <p:hf hdr="0"/>
  <p:txStyles>
    <p:titleStyle>
      <a:lvl1pPr algn="ctr" defTabSz="914400" rtl="0" eaLnBrk="1" latinLnBrk="0" hangingPunct="1">
        <a:spcBef>
          <a:spcPct val="0"/>
        </a:spcBef>
        <a:buNone/>
        <a:defRPr sz="2800" b="1" kern="1200">
          <a:solidFill>
            <a:schemeClr val="accent6">
              <a:lumMod val="50000"/>
            </a:schemeClr>
          </a:solidFill>
          <a:latin typeface="Rockwell" panose="02060603020205020403" pitchFamily="18" charset="0"/>
          <a:ea typeface="Rockwell" panose="02060603020205020403" pitchFamily="18" charset="0"/>
          <a:cs typeface="Rockwell" panose="02060603020205020403"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003635" y="6567134"/>
            <a:ext cx="184730" cy="240066"/>
          </a:xfrm>
          <a:prstGeom prst="rect">
            <a:avLst/>
          </a:prstGeom>
        </p:spPr>
        <p:txBody>
          <a:bodyPr vert="horz" wrap="none" lIns="91440" tIns="45720" rIns="91440" bIns="45720" rtlCol="0" anchor="b" anchorCtr="1">
            <a:spAutoFit/>
          </a:bodyPr>
          <a:lstStyle>
            <a:lvl1pPr algn="ctr">
              <a:defRPr sz="1200">
                <a:solidFill>
                  <a:schemeClr val="tx1">
                    <a:tint val="75000"/>
                  </a:schemeClr>
                </a:solidFill>
              </a:defRPr>
            </a:lvl1pPr>
          </a:lstStyle>
          <a:p>
            <a:endParaRPr lang="en-US"/>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54EBB-AE4B-4F7A-913A-4C8FBB8977BA}" type="datetimeFigureOut">
              <a:rPr lang="en-US" smtClean="0"/>
              <a:pPr/>
              <a:t>11/16/2022</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5977D-5940-4EED-B333-BCDFEBAE484A}" type="slidenum">
              <a:rPr lang="en-US" smtClean="0"/>
              <a:pPr/>
              <a:t>‹#›</a:t>
            </a:fld>
            <a:endParaRPr lang="en-US"/>
          </a:p>
        </p:txBody>
      </p:sp>
    </p:spTree>
    <p:extLst>
      <p:ext uri="{BB962C8B-B14F-4D97-AF65-F5344CB8AC3E}">
        <p14:creationId xmlns:p14="http://schemas.microsoft.com/office/powerpoint/2010/main" val="289698925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spcBef>
          <a:spcPct val="20000"/>
        </a:spcBef>
        <a:buFontTx/>
        <a:buNone/>
        <a:defRPr sz="3200" kern="1200">
          <a:solidFill>
            <a:schemeClr val="tx1"/>
          </a:solidFill>
          <a:latin typeface="+mn-lt"/>
          <a:ea typeface="+mn-ea"/>
          <a:cs typeface="+mn-cs"/>
        </a:defRPr>
      </a:lvl1pPr>
      <a:lvl2pPr marL="457200" indent="0" algn="ctr" defTabSz="914400" rtl="0" eaLnBrk="1" latinLnBrk="0" hangingPunct="1">
        <a:spcBef>
          <a:spcPct val="20000"/>
        </a:spcBef>
        <a:buFontTx/>
        <a:buNone/>
        <a:defRPr sz="2800" kern="1200">
          <a:solidFill>
            <a:schemeClr val="tx1"/>
          </a:solidFill>
          <a:latin typeface="+mn-lt"/>
          <a:ea typeface="+mn-ea"/>
          <a:cs typeface="+mn-cs"/>
        </a:defRPr>
      </a:lvl2pPr>
      <a:lvl3pPr marL="914400" indent="0" algn="ctr" defTabSz="914400" rtl="0" eaLnBrk="1" latinLnBrk="0" hangingPunct="1">
        <a:spcBef>
          <a:spcPct val="20000"/>
        </a:spcBef>
        <a:buFontTx/>
        <a:buNone/>
        <a:defRPr sz="2400" kern="1200">
          <a:solidFill>
            <a:schemeClr val="tx1"/>
          </a:solidFill>
          <a:latin typeface="+mn-lt"/>
          <a:ea typeface="+mn-ea"/>
          <a:cs typeface="+mn-cs"/>
        </a:defRPr>
      </a:lvl3pPr>
      <a:lvl4pPr marL="1371600" indent="0" algn="ctr" defTabSz="914400" rtl="0" eaLnBrk="1" latinLnBrk="0" hangingPunct="1">
        <a:spcBef>
          <a:spcPct val="20000"/>
        </a:spcBef>
        <a:buFontTx/>
        <a:buNone/>
        <a:defRPr sz="2000" kern="1200">
          <a:solidFill>
            <a:schemeClr val="tx1"/>
          </a:solidFill>
          <a:latin typeface="+mn-lt"/>
          <a:ea typeface="+mn-ea"/>
          <a:cs typeface="+mn-cs"/>
        </a:defRPr>
      </a:lvl4pPr>
      <a:lvl5pPr marL="1828800" indent="0" algn="ctr"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3259406" y="544750"/>
            <a:ext cx="8350002" cy="2884250"/>
          </a:xfrm>
        </p:spPr>
        <p:txBody>
          <a:bodyPr>
            <a:noAutofit/>
          </a:bodyPr>
          <a:lstStyle/>
          <a:p>
            <a:r>
              <a:rPr lang="en-US" sz="3600" dirty="0">
                <a:latin typeface="Rockwell Extra Bold" panose="02060903040505020403" pitchFamily="18" charset="0"/>
              </a:rPr>
              <a:t>Lucy Strong: Getting to a Successful Launch In Spite of a Once-In-A-Lifetime Pandemic and Lessons Learned</a:t>
            </a:r>
            <a:endParaRPr lang="en-US" dirty="0">
              <a:latin typeface="Rockwell Extra Bold" panose="02060903040505020403" pitchFamily="18" charset="0"/>
            </a:endParaRPr>
          </a:p>
          <a:p>
            <a:endParaRPr lang="en-US" i="1" dirty="0"/>
          </a:p>
        </p:txBody>
      </p:sp>
      <p:sp>
        <p:nvSpPr>
          <p:cNvPr id="2" name="TextBox 1">
            <a:extLst>
              <a:ext uri="{FF2B5EF4-FFF2-40B4-BE49-F238E27FC236}">
                <a16:creationId xmlns:a16="http://schemas.microsoft.com/office/drawing/2014/main" id="{6D095319-38E5-4F50-90A0-412C4CA1BB4A}"/>
              </a:ext>
            </a:extLst>
          </p:cNvPr>
          <p:cNvSpPr txBox="1"/>
          <p:nvPr/>
        </p:nvSpPr>
        <p:spPr>
          <a:xfrm>
            <a:off x="4677666" y="3943965"/>
            <a:ext cx="5417574" cy="1126462"/>
          </a:xfrm>
          <a:prstGeom prst="rect">
            <a:avLst/>
          </a:prstGeom>
          <a:noFill/>
        </p:spPr>
        <p:txBody>
          <a:bodyPr wrap="square" rtlCol="0">
            <a:spAutoFit/>
          </a:bodyPr>
          <a:lstStyle/>
          <a:p>
            <a:pPr algn="ctr"/>
            <a:r>
              <a:rPr lang="en-US" dirty="0">
                <a:solidFill>
                  <a:schemeClr val="bg1"/>
                </a:solidFill>
              </a:rPr>
              <a:t>Donya Douglas-Bradshaw</a:t>
            </a:r>
          </a:p>
          <a:p>
            <a:pPr algn="ctr"/>
            <a:r>
              <a:rPr lang="en-US" dirty="0">
                <a:solidFill>
                  <a:schemeClr val="bg1"/>
                </a:solidFill>
              </a:rPr>
              <a:t>Matt Garrison</a:t>
            </a:r>
          </a:p>
          <a:p>
            <a:pPr algn="ctr"/>
            <a:r>
              <a:rPr lang="en-US" dirty="0">
                <a:solidFill>
                  <a:schemeClr val="bg1"/>
                </a:solidFill>
              </a:rPr>
              <a:t>Devin Poland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7D70-F47E-3A00-DEDB-ECA5DC4AC97B}"/>
              </a:ext>
            </a:extLst>
          </p:cNvPr>
          <p:cNvSpPr>
            <a:spLocks noGrp="1"/>
          </p:cNvSpPr>
          <p:nvPr>
            <p:ph type="title"/>
          </p:nvPr>
        </p:nvSpPr>
        <p:spPr/>
        <p:txBody>
          <a:bodyPr/>
          <a:lstStyle/>
          <a:p>
            <a:r>
              <a:rPr lang="en-US" dirty="0"/>
              <a:t>COVID-19: Things Moved Rapidly in March 2020</a:t>
            </a:r>
          </a:p>
        </p:txBody>
      </p:sp>
      <p:graphicFrame>
        <p:nvGraphicFramePr>
          <p:cNvPr id="5" name="Content Placeholder 4">
            <a:extLst>
              <a:ext uri="{FF2B5EF4-FFF2-40B4-BE49-F238E27FC236}">
                <a16:creationId xmlns:a16="http://schemas.microsoft.com/office/drawing/2014/main" id="{ABE45263-2D00-4339-A21A-A5C5919D22D5}"/>
              </a:ext>
            </a:extLst>
          </p:cNvPr>
          <p:cNvGraphicFramePr>
            <a:graphicFrameLocks noGrp="1"/>
          </p:cNvGraphicFramePr>
          <p:nvPr>
            <p:ph idx="1"/>
            <p:extLst>
              <p:ext uri="{D42A27DB-BD31-4B8C-83A1-F6EECF244321}">
                <p14:modId xmlns:p14="http://schemas.microsoft.com/office/powerpoint/2010/main" val="1757821312"/>
              </p:ext>
            </p:extLst>
          </p:nvPr>
        </p:nvGraphicFramePr>
        <p:xfrm>
          <a:off x="600269" y="869659"/>
          <a:ext cx="11118980" cy="5297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6A8A5FF-FA0F-81D4-4A20-ACFDEE4C4ED1}"/>
              </a:ext>
            </a:extLst>
          </p:cNvPr>
          <p:cNvSpPr>
            <a:spLocks noGrp="1"/>
          </p:cNvSpPr>
          <p:nvPr>
            <p:ph type="sldNum" sz="quarter" idx="4"/>
          </p:nvPr>
        </p:nvSpPr>
        <p:spPr/>
        <p:txBody>
          <a:bodyPr/>
          <a:lstStyle/>
          <a:p>
            <a:fld id="{90D7058A-810B-4EBD-8FDF-04ECCAA20044}" type="slidenum">
              <a:rPr lang="en-US" smtClean="0"/>
              <a:pPr/>
              <a:t>10</a:t>
            </a:fld>
            <a:endParaRPr lang="en-US" dirty="0"/>
          </a:p>
        </p:txBody>
      </p:sp>
      <p:sp>
        <p:nvSpPr>
          <p:cNvPr id="6" name="TextBox 5">
            <a:extLst>
              <a:ext uri="{FF2B5EF4-FFF2-40B4-BE49-F238E27FC236}">
                <a16:creationId xmlns:a16="http://schemas.microsoft.com/office/drawing/2014/main" id="{65364736-8826-182C-D59B-AFFC59A4E653}"/>
              </a:ext>
            </a:extLst>
          </p:cNvPr>
          <p:cNvSpPr txBox="1"/>
          <p:nvPr/>
        </p:nvSpPr>
        <p:spPr>
          <a:xfrm>
            <a:off x="0" y="6268557"/>
            <a:ext cx="12192000" cy="437043"/>
          </a:xfrm>
          <a:prstGeom prst="rect">
            <a:avLst/>
          </a:prstGeom>
          <a:solidFill>
            <a:srgbClr val="002060"/>
          </a:solidFill>
        </p:spPr>
        <p:txBody>
          <a:bodyPr wrap="square">
            <a:spAutoFit/>
          </a:bodyPr>
          <a:lstStyle/>
          <a:p>
            <a:pPr algn="ctr"/>
            <a:r>
              <a:rPr lang="en-US" sz="2800" dirty="0">
                <a:solidFill>
                  <a:schemeClr val="bg1"/>
                </a:solidFill>
              </a:rPr>
              <a:t>No one knew what the future held…</a:t>
            </a:r>
          </a:p>
        </p:txBody>
      </p:sp>
    </p:spTree>
    <p:extLst>
      <p:ext uri="{BB962C8B-B14F-4D97-AF65-F5344CB8AC3E}">
        <p14:creationId xmlns:p14="http://schemas.microsoft.com/office/powerpoint/2010/main" val="381995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11F1-83CB-3A6F-E95E-051A47BB3A31}"/>
              </a:ext>
            </a:extLst>
          </p:cNvPr>
          <p:cNvSpPr>
            <a:spLocks noGrp="1"/>
          </p:cNvSpPr>
          <p:nvPr>
            <p:ph type="title"/>
          </p:nvPr>
        </p:nvSpPr>
        <p:spPr/>
        <p:txBody>
          <a:bodyPr/>
          <a:lstStyle/>
          <a:p>
            <a:r>
              <a:rPr lang="en-US" dirty="0"/>
              <a:t>The Challenge</a:t>
            </a:r>
          </a:p>
        </p:txBody>
      </p:sp>
      <p:sp>
        <p:nvSpPr>
          <p:cNvPr id="3" name="Content Placeholder 2">
            <a:extLst>
              <a:ext uri="{FF2B5EF4-FFF2-40B4-BE49-F238E27FC236}">
                <a16:creationId xmlns:a16="http://schemas.microsoft.com/office/drawing/2014/main" id="{EB2B852A-1D00-2AAD-D95E-D427E7D64FB5}"/>
              </a:ext>
            </a:extLst>
          </p:cNvPr>
          <p:cNvSpPr>
            <a:spLocks noGrp="1"/>
          </p:cNvSpPr>
          <p:nvPr>
            <p:ph idx="1"/>
          </p:nvPr>
        </p:nvSpPr>
        <p:spPr>
          <a:xfrm>
            <a:off x="352697" y="862150"/>
            <a:ext cx="11534503" cy="5236388"/>
          </a:xfrm>
        </p:spPr>
        <p:txBody>
          <a:bodyPr>
            <a:normAutofit lnSpcReduction="10000"/>
          </a:bodyPr>
          <a:lstStyle/>
          <a:p>
            <a:pPr>
              <a:lnSpc>
                <a:spcPct val="110000"/>
              </a:lnSpc>
              <a:spcBef>
                <a:spcPts val="0"/>
              </a:spcBef>
            </a:pPr>
            <a:r>
              <a:rPr lang="en-US" sz="3200" b="1" dirty="0"/>
              <a:t>Context</a:t>
            </a:r>
            <a:r>
              <a:rPr lang="en-US" sz="3200" dirty="0"/>
              <a:t>: </a:t>
            </a:r>
            <a:r>
              <a:rPr lang="en-US" sz="3100" dirty="0"/>
              <a:t>By April 1st, every Lucy partner was operating under either a state issued stay-at-home order or mandatory telework. As a result, all hardware elements experienced some losses in efficiency/ productivity and/or schedule delays. In addition, there was anxiety around the lack of understanding of the coronavirus, and the potential impact to the team.</a:t>
            </a:r>
          </a:p>
          <a:p>
            <a:endParaRPr lang="en-US" sz="800" dirty="0"/>
          </a:p>
          <a:p>
            <a:r>
              <a:rPr lang="en-US" sz="3200" b="1" dirty="0"/>
              <a:t>Challenge</a:t>
            </a:r>
            <a:r>
              <a:rPr lang="en-US" sz="3200" dirty="0"/>
              <a:t>: Maintaining the health and safety of the team while delivering a spacecraft that met the science objectives within the cost and schedule constraints, with acceptable risks.</a:t>
            </a:r>
          </a:p>
        </p:txBody>
      </p:sp>
      <p:sp>
        <p:nvSpPr>
          <p:cNvPr id="4" name="Slide Number Placeholder 3">
            <a:extLst>
              <a:ext uri="{FF2B5EF4-FFF2-40B4-BE49-F238E27FC236}">
                <a16:creationId xmlns:a16="http://schemas.microsoft.com/office/drawing/2014/main" id="{3D5753A0-8211-3D24-A13E-07989B17AD05}"/>
              </a:ext>
            </a:extLst>
          </p:cNvPr>
          <p:cNvSpPr>
            <a:spLocks noGrp="1"/>
          </p:cNvSpPr>
          <p:nvPr>
            <p:ph type="sldNum" sz="quarter" idx="4"/>
          </p:nvPr>
        </p:nvSpPr>
        <p:spPr/>
        <p:txBody>
          <a:bodyPr/>
          <a:lstStyle/>
          <a:p>
            <a:fld id="{90D7058A-810B-4EBD-8FDF-04ECCAA20044}" type="slidenum">
              <a:rPr lang="en-US" smtClean="0"/>
              <a:pPr/>
              <a:t>11</a:t>
            </a:fld>
            <a:endParaRPr lang="en-US" dirty="0"/>
          </a:p>
        </p:txBody>
      </p:sp>
      <p:sp>
        <p:nvSpPr>
          <p:cNvPr id="7" name="TextBox 6">
            <a:extLst>
              <a:ext uri="{FF2B5EF4-FFF2-40B4-BE49-F238E27FC236}">
                <a16:creationId xmlns:a16="http://schemas.microsoft.com/office/drawing/2014/main" id="{B2CF53E0-A8EC-F3E2-3798-2A380168F2DC}"/>
              </a:ext>
            </a:extLst>
          </p:cNvPr>
          <p:cNvSpPr txBox="1"/>
          <p:nvPr/>
        </p:nvSpPr>
        <p:spPr>
          <a:xfrm>
            <a:off x="0" y="5917828"/>
            <a:ext cx="12192000" cy="683264"/>
          </a:xfrm>
          <a:prstGeom prst="rect">
            <a:avLst/>
          </a:prstGeom>
          <a:solidFill>
            <a:srgbClr val="002060"/>
          </a:solidFill>
        </p:spPr>
        <p:txBody>
          <a:bodyPr wrap="square">
            <a:spAutoFit/>
          </a:bodyPr>
          <a:lstStyle/>
          <a:p>
            <a:pPr algn="ctr">
              <a:spcBef>
                <a:spcPts val="0"/>
              </a:spcBef>
            </a:pPr>
            <a:r>
              <a:rPr lang="en-US" dirty="0">
                <a:solidFill>
                  <a:schemeClr val="bg1"/>
                </a:solidFill>
              </a:rPr>
              <a:t>Eric Hoffer said that a “the leader has to be practical, and a realist yet must talk the language of the visionary and the idealist.”</a:t>
            </a:r>
          </a:p>
        </p:txBody>
      </p:sp>
    </p:spTree>
    <p:extLst>
      <p:ext uri="{BB962C8B-B14F-4D97-AF65-F5344CB8AC3E}">
        <p14:creationId xmlns:p14="http://schemas.microsoft.com/office/powerpoint/2010/main" val="312246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4002-DCEA-2916-498A-F5625EA731A0}"/>
              </a:ext>
            </a:extLst>
          </p:cNvPr>
          <p:cNvSpPr>
            <a:spLocks noGrp="1"/>
          </p:cNvSpPr>
          <p:nvPr>
            <p:ph type="title"/>
          </p:nvPr>
        </p:nvSpPr>
        <p:spPr/>
        <p:txBody>
          <a:bodyPr>
            <a:normAutofit/>
          </a:bodyPr>
          <a:lstStyle/>
          <a:p>
            <a:r>
              <a:rPr lang="en-US" dirty="0"/>
              <a:t>The Strategy</a:t>
            </a:r>
          </a:p>
        </p:txBody>
      </p:sp>
      <p:sp>
        <p:nvSpPr>
          <p:cNvPr id="3" name="Content Placeholder 2">
            <a:extLst>
              <a:ext uri="{FF2B5EF4-FFF2-40B4-BE49-F238E27FC236}">
                <a16:creationId xmlns:a16="http://schemas.microsoft.com/office/drawing/2014/main" id="{6619D266-1C89-C4E6-1035-7E371721E92C}"/>
              </a:ext>
            </a:extLst>
          </p:cNvPr>
          <p:cNvSpPr>
            <a:spLocks noGrp="1"/>
          </p:cNvSpPr>
          <p:nvPr>
            <p:ph idx="1"/>
          </p:nvPr>
        </p:nvSpPr>
        <p:spPr>
          <a:xfrm>
            <a:off x="350195" y="823609"/>
            <a:ext cx="11439727" cy="5538002"/>
          </a:xfrm>
        </p:spPr>
        <p:txBody>
          <a:bodyPr>
            <a:noAutofit/>
          </a:bodyPr>
          <a:lstStyle/>
          <a:p>
            <a:r>
              <a:rPr lang="en-US" sz="2000" dirty="0"/>
              <a:t>First Things First: We established a Project wide COVID-19 protocols and response framework that was consistent with the Agency’s framework and CDC guidelines. </a:t>
            </a:r>
          </a:p>
          <a:p>
            <a:r>
              <a:rPr lang="en-US" sz="2000" dirty="0"/>
              <a:t>Project aggressively spent reserves to mitigate COVID-19 impacts and meet the planetary launch window.</a:t>
            </a:r>
          </a:p>
          <a:p>
            <a:pPr lvl="1">
              <a:spcBef>
                <a:spcPts val="0"/>
              </a:spcBef>
            </a:pPr>
            <a:r>
              <a:rPr lang="en-US" sz="2000" dirty="0"/>
              <a:t>Augmented teleworking capabilities, including virtual inspections.</a:t>
            </a:r>
          </a:p>
          <a:p>
            <a:pPr lvl="1">
              <a:spcBef>
                <a:spcPts val="0"/>
              </a:spcBef>
            </a:pPr>
            <a:r>
              <a:rPr lang="en-US" sz="2000" dirty="0"/>
              <a:t>Provided funding to bring on an additional surge support.</a:t>
            </a:r>
          </a:p>
          <a:p>
            <a:pPr lvl="1">
              <a:spcBef>
                <a:spcPts val="0"/>
              </a:spcBef>
            </a:pPr>
            <a:r>
              <a:rPr lang="en-US" sz="2000" dirty="0"/>
              <a:t>Carried additional liens to buy back schedule.</a:t>
            </a:r>
          </a:p>
          <a:p>
            <a:pPr lvl="1">
              <a:spcBef>
                <a:spcPts val="0"/>
              </a:spcBef>
            </a:pPr>
            <a:r>
              <a:rPr lang="en-US" sz="2000" dirty="0"/>
              <a:t>Built instrument mass simulators.</a:t>
            </a:r>
          </a:p>
          <a:p>
            <a:r>
              <a:rPr lang="en-US" sz="2000" dirty="0"/>
              <a:t>Utilized a very proactive “what-if” approach to assess “risk exposure”, identify trade space, and to develop work around plans for a number of scenarios, e.g. work stoppage due to COVID, late hardware delivery, etc.</a:t>
            </a:r>
          </a:p>
          <a:p>
            <a:pPr lvl="1">
              <a:spcBef>
                <a:spcPts val="0"/>
              </a:spcBef>
            </a:pPr>
            <a:r>
              <a:rPr lang="en-US" sz="2000" dirty="0"/>
              <a:t>Scrubbed the instruments and spacecraft test programs for optimization and to identify areas where we could assume more risk to save schedule.</a:t>
            </a:r>
          </a:p>
          <a:p>
            <a:pPr lvl="2">
              <a:spcBef>
                <a:spcPts val="0"/>
              </a:spcBef>
            </a:pPr>
            <a:r>
              <a:rPr lang="en-US" sz="1800" dirty="0"/>
              <a:t>”Testing as you fly” and ”Flying as you test” were critical considerations</a:t>
            </a:r>
          </a:p>
          <a:p>
            <a:pPr lvl="1">
              <a:spcBef>
                <a:spcPts val="0"/>
              </a:spcBef>
            </a:pPr>
            <a:r>
              <a:rPr lang="en-US" sz="2000" dirty="0"/>
              <a:t>Established new delivery dates that included contingency, as well as, slack.</a:t>
            </a:r>
          </a:p>
          <a:p>
            <a:pPr lvl="1">
              <a:spcBef>
                <a:spcPts val="0"/>
              </a:spcBef>
            </a:pPr>
            <a:r>
              <a:rPr lang="en-US" sz="2000" dirty="0"/>
              <a:t>Implemented additional oversight with daily tag-ups and weekly schedule reviews.</a:t>
            </a:r>
          </a:p>
          <a:p>
            <a:pPr lvl="1"/>
            <a:endParaRPr lang="en-US" sz="2000" dirty="0"/>
          </a:p>
        </p:txBody>
      </p:sp>
      <p:sp>
        <p:nvSpPr>
          <p:cNvPr id="4" name="Slide Number Placeholder 3">
            <a:extLst>
              <a:ext uri="{FF2B5EF4-FFF2-40B4-BE49-F238E27FC236}">
                <a16:creationId xmlns:a16="http://schemas.microsoft.com/office/drawing/2014/main" id="{69ED7667-5E37-4639-01F9-D5B74A305B48}"/>
              </a:ext>
            </a:extLst>
          </p:cNvPr>
          <p:cNvSpPr>
            <a:spLocks noGrp="1"/>
          </p:cNvSpPr>
          <p:nvPr>
            <p:ph type="sldNum" sz="quarter" idx="4"/>
          </p:nvPr>
        </p:nvSpPr>
        <p:spPr/>
        <p:txBody>
          <a:bodyPr/>
          <a:lstStyle/>
          <a:p>
            <a:fld id="{90D7058A-810B-4EBD-8FDF-04ECCAA20044}" type="slidenum">
              <a:rPr lang="en-US" smtClean="0"/>
              <a:pPr/>
              <a:t>12</a:t>
            </a:fld>
            <a:endParaRPr lang="en-US" dirty="0"/>
          </a:p>
        </p:txBody>
      </p:sp>
      <p:sp>
        <p:nvSpPr>
          <p:cNvPr id="5" name="Content Placeholder 2">
            <a:extLst>
              <a:ext uri="{FF2B5EF4-FFF2-40B4-BE49-F238E27FC236}">
                <a16:creationId xmlns:a16="http://schemas.microsoft.com/office/drawing/2014/main" id="{4256F356-4147-8BCB-51E9-94549806F4D2}"/>
              </a:ext>
            </a:extLst>
          </p:cNvPr>
          <p:cNvSpPr txBox="1">
            <a:spLocks/>
          </p:cNvSpPr>
          <p:nvPr/>
        </p:nvSpPr>
        <p:spPr>
          <a:xfrm>
            <a:off x="0" y="6174736"/>
            <a:ext cx="12192000" cy="387798"/>
          </a:xfrm>
          <a:prstGeom prst="rect">
            <a:avLst/>
          </a:prstGeom>
          <a:solidFill>
            <a:srgbClr val="002060"/>
          </a:solid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lnSpc>
                <a:spcPct val="80000"/>
              </a:lnSpc>
              <a:spcBef>
                <a:spcPts val="0"/>
              </a:spcBef>
              <a:spcAft>
                <a:spcPct val="0"/>
              </a:spcAft>
              <a:buFont typeface="Arial" pitchFamily="34" charset="0"/>
              <a:buNone/>
            </a:pPr>
            <a:r>
              <a:rPr lang="en-US" sz="2400" dirty="0">
                <a:solidFill>
                  <a:schemeClr val="bg1"/>
                </a:solidFill>
              </a:rPr>
              <a:t>FAST, FAST-ER, Peace and Love, Be Like a Pineapple</a:t>
            </a:r>
            <a:endParaRPr lang="en-US" sz="2400" dirty="0">
              <a:solidFill>
                <a:schemeClr val="bg1"/>
              </a:solidFill>
              <a:latin typeface="Arial" charset="0"/>
              <a:cs typeface="+mn-cs"/>
            </a:endParaRPr>
          </a:p>
        </p:txBody>
      </p:sp>
    </p:spTree>
    <p:extLst>
      <p:ext uri="{BB962C8B-B14F-4D97-AF65-F5344CB8AC3E}">
        <p14:creationId xmlns:p14="http://schemas.microsoft.com/office/powerpoint/2010/main" val="408899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DFF3-FF54-53C4-4A68-DCC396613DD5}"/>
              </a:ext>
            </a:extLst>
          </p:cNvPr>
          <p:cNvSpPr>
            <a:spLocks noGrp="1"/>
          </p:cNvSpPr>
          <p:nvPr>
            <p:ph type="title"/>
          </p:nvPr>
        </p:nvSpPr>
        <p:spPr/>
        <p:txBody>
          <a:bodyPr/>
          <a:lstStyle/>
          <a:p>
            <a:r>
              <a:rPr lang="en-US" dirty="0"/>
              <a:t>The Strategy (cont.)</a:t>
            </a:r>
          </a:p>
        </p:txBody>
      </p:sp>
      <p:sp>
        <p:nvSpPr>
          <p:cNvPr id="3" name="Content Placeholder 2">
            <a:extLst>
              <a:ext uri="{FF2B5EF4-FFF2-40B4-BE49-F238E27FC236}">
                <a16:creationId xmlns:a16="http://schemas.microsoft.com/office/drawing/2014/main" id="{1EB95227-B442-6A33-EE46-06EAAEF9B1BC}"/>
              </a:ext>
            </a:extLst>
          </p:cNvPr>
          <p:cNvSpPr>
            <a:spLocks noGrp="1"/>
          </p:cNvSpPr>
          <p:nvPr>
            <p:ph idx="1"/>
          </p:nvPr>
        </p:nvSpPr>
        <p:spPr>
          <a:xfrm>
            <a:off x="609600" y="869005"/>
            <a:ext cx="10972800" cy="5499370"/>
          </a:xfrm>
        </p:spPr>
        <p:txBody>
          <a:bodyPr>
            <a:noAutofit/>
          </a:bodyPr>
          <a:lstStyle/>
          <a:p>
            <a:r>
              <a:rPr lang="en-US" sz="2300" dirty="0"/>
              <a:t>In June 2020 the Project implemented the FAST (Feasible ATLO Shortened Timeline) Plan, which: </a:t>
            </a:r>
          </a:p>
          <a:p>
            <a:pPr lvl="1">
              <a:spcBef>
                <a:spcPts val="0"/>
              </a:spcBef>
            </a:pPr>
            <a:r>
              <a:rPr lang="en-US" sz="2300" dirty="0"/>
              <a:t>Accommodated late delivery of key hardware, restored the critical path funded schedule margin, and maintained the ATLO start date and KSC ship date. </a:t>
            </a:r>
          </a:p>
          <a:p>
            <a:pPr lvl="1">
              <a:spcBef>
                <a:spcPts val="0"/>
              </a:spcBef>
            </a:pPr>
            <a:r>
              <a:rPr lang="en-US" sz="2300" dirty="0"/>
              <a:t>Maximized team resiliency to COVID-19, through both segregation of personnel, and utilization of weekend and alternate shift work where feasible. </a:t>
            </a:r>
          </a:p>
          <a:p>
            <a:pPr lvl="1">
              <a:spcBef>
                <a:spcPts val="0"/>
              </a:spcBef>
            </a:pPr>
            <a:r>
              <a:rPr lang="en-US" sz="2300" dirty="0"/>
              <a:t>Utilized tools such as ZOOM to enable off-site personnel to monitor integration activities as well as test telemetry “over the shoulder” of onsite personnel.</a:t>
            </a:r>
          </a:p>
          <a:p>
            <a:r>
              <a:rPr lang="en-US" sz="2300" dirty="0"/>
              <a:t>Part way through ATLO, the Project conducted a SWOT analysis to identify strengths, weaknesses, opportunities, and threats with the ATLO plan.</a:t>
            </a:r>
          </a:p>
          <a:p>
            <a:pPr lvl="1"/>
            <a:r>
              <a:rPr lang="en-US" sz="2300" dirty="0"/>
              <a:t>Project identified a total of twenty-three weaknesses/threats and twenty opportunities to mitigate schedule risks and further increase team resiliency for the remainder of ATLO and launch processing.</a:t>
            </a:r>
          </a:p>
          <a:p>
            <a:endParaRPr lang="en-US" sz="2300" dirty="0"/>
          </a:p>
        </p:txBody>
      </p:sp>
      <p:sp>
        <p:nvSpPr>
          <p:cNvPr id="4" name="Slide Number Placeholder 3">
            <a:extLst>
              <a:ext uri="{FF2B5EF4-FFF2-40B4-BE49-F238E27FC236}">
                <a16:creationId xmlns:a16="http://schemas.microsoft.com/office/drawing/2014/main" id="{09A175C3-77A3-C597-2B52-19189A57176F}"/>
              </a:ext>
            </a:extLst>
          </p:cNvPr>
          <p:cNvSpPr>
            <a:spLocks noGrp="1"/>
          </p:cNvSpPr>
          <p:nvPr>
            <p:ph type="sldNum" sz="quarter" idx="4"/>
          </p:nvPr>
        </p:nvSpPr>
        <p:spPr/>
        <p:txBody>
          <a:bodyPr/>
          <a:lstStyle/>
          <a:p>
            <a:fld id="{90D7058A-810B-4EBD-8FDF-04ECCAA20044}" type="slidenum">
              <a:rPr lang="en-US" smtClean="0"/>
              <a:pPr/>
              <a:t>13</a:t>
            </a:fld>
            <a:endParaRPr lang="en-US" dirty="0"/>
          </a:p>
        </p:txBody>
      </p:sp>
      <p:sp>
        <p:nvSpPr>
          <p:cNvPr id="5" name="Content Placeholder 2">
            <a:extLst>
              <a:ext uri="{FF2B5EF4-FFF2-40B4-BE49-F238E27FC236}">
                <a16:creationId xmlns:a16="http://schemas.microsoft.com/office/drawing/2014/main" id="{FA187FB2-5F39-891F-009D-6D39BC1F812C}"/>
              </a:ext>
            </a:extLst>
          </p:cNvPr>
          <p:cNvSpPr txBox="1">
            <a:spLocks/>
          </p:cNvSpPr>
          <p:nvPr/>
        </p:nvSpPr>
        <p:spPr>
          <a:xfrm>
            <a:off x="0" y="6352018"/>
            <a:ext cx="12192000" cy="387798"/>
          </a:xfrm>
          <a:prstGeom prst="rect">
            <a:avLst/>
          </a:prstGeom>
          <a:solidFill>
            <a:srgbClr val="002060"/>
          </a:solid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lnSpc>
                <a:spcPct val="80000"/>
              </a:lnSpc>
              <a:spcBef>
                <a:spcPts val="0"/>
              </a:spcBef>
              <a:spcAft>
                <a:spcPct val="0"/>
              </a:spcAft>
              <a:buFont typeface="Arial" pitchFamily="34" charset="0"/>
              <a:buNone/>
            </a:pPr>
            <a:r>
              <a:rPr lang="en-US" sz="2400" dirty="0">
                <a:solidFill>
                  <a:schemeClr val="bg1"/>
                </a:solidFill>
              </a:rPr>
              <a:t>FAST, FAST-ER, Peace and Love, Be Like a Pineapple</a:t>
            </a:r>
            <a:endParaRPr lang="en-US" sz="2400" dirty="0">
              <a:solidFill>
                <a:schemeClr val="bg1"/>
              </a:solidFill>
              <a:latin typeface="Arial" charset="0"/>
              <a:cs typeface="+mn-cs"/>
            </a:endParaRPr>
          </a:p>
        </p:txBody>
      </p:sp>
    </p:spTree>
    <p:extLst>
      <p:ext uri="{BB962C8B-B14F-4D97-AF65-F5344CB8AC3E}">
        <p14:creationId xmlns:p14="http://schemas.microsoft.com/office/powerpoint/2010/main" val="144596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4002-DCEA-2916-498A-F5625EA731A0}"/>
              </a:ext>
            </a:extLst>
          </p:cNvPr>
          <p:cNvSpPr>
            <a:spLocks noGrp="1"/>
          </p:cNvSpPr>
          <p:nvPr>
            <p:ph type="title"/>
          </p:nvPr>
        </p:nvSpPr>
        <p:spPr/>
        <p:txBody>
          <a:bodyPr/>
          <a:lstStyle/>
          <a:p>
            <a:r>
              <a:rPr lang="en-US" dirty="0"/>
              <a:t>The Strategy (cont.)</a:t>
            </a:r>
          </a:p>
        </p:txBody>
      </p:sp>
      <p:sp>
        <p:nvSpPr>
          <p:cNvPr id="3" name="Content Placeholder 2">
            <a:extLst>
              <a:ext uri="{FF2B5EF4-FFF2-40B4-BE49-F238E27FC236}">
                <a16:creationId xmlns:a16="http://schemas.microsoft.com/office/drawing/2014/main" id="{6619D266-1C89-C4E6-1035-7E371721E92C}"/>
              </a:ext>
            </a:extLst>
          </p:cNvPr>
          <p:cNvSpPr>
            <a:spLocks noGrp="1"/>
          </p:cNvSpPr>
          <p:nvPr>
            <p:ph idx="1"/>
          </p:nvPr>
        </p:nvSpPr>
        <p:spPr>
          <a:xfrm>
            <a:off x="609600" y="927463"/>
            <a:ext cx="10972800" cy="5434148"/>
          </a:xfrm>
        </p:spPr>
        <p:txBody>
          <a:bodyPr>
            <a:normAutofit/>
          </a:bodyPr>
          <a:lstStyle/>
          <a:p>
            <a:r>
              <a:rPr lang="en-US" sz="2400" dirty="0"/>
              <a:t>We could not lose site of the “human factor”. The Project’s success thus far, had hinged on the social/relationship equity built up over the years. So, the Project made a concerted effort to maintain the sense of team spirit including:</a:t>
            </a:r>
          </a:p>
          <a:p>
            <a:pPr lvl="1"/>
            <a:r>
              <a:rPr lang="en-US" dirty="0"/>
              <a:t>Virtual parties/gatherings, a team peer award program, “accomplishments of note”, established peer “buddies” for support, virtual bingo, social distanced gatherings, etc.</a:t>
            </a:r>
          </a:p>
          <a:p>
            <a:pPr lvl="1"/>
            <a:r>
              <a:rPr lang="en-US" dirty="0"/>
              <a:t>Project leadership traveling to work sites to show support to personnel required to work onsite.</a:t>
            </a:r>
          </a:p>
          <a:p>
            <a:pPr lvl="1"/>
            <a:r>
              <a:rPr lang="en-US" dirty="0"/>
              <a:t>Adding more frequent team wide meetings to facilitate communication.</a:t>
            </a:r>
          </a:p>
          <a:p>
            <a:pPr lvl="1"/>
            <a:endParaRPr lang="en-US" dirty="0"/>
          </a:p>
          <a:p>
            <a:endParaRPr lang="en-US" sz="2400" dirty="0"/>
          </a:p>
        </p:txBody>
      </p:sp>
      <p:sp>
        <p:nvSpPr>
          <p:cNvPr id="4" name="Slide Number Placeholder 3">
            <a:extLst>
              <a:ext uri="{FF2B5EF4-FFF2-40B4-BE49-F238E27FC236}">
                <a16:creationId xmlns:a16="http://schemas.microsoft.com/office/drawing/2014/main" id="{69ED7667-5E37-4639-01F9-D5B74A305B48}"/>
              </a:ext>
            </a:extLst>
          </p:cNvPr>
          <p:cNvSpPr>
            <a:spLocks noGrp="1"/>
          </p:cNvSpPr>
          <p:nvPr>
            <p:ph type="sldNum" sz="quarter" idx="4"/>
          </p:nvPr>
        </p:nvSpPr>
        <p:spPr/>
        <p:txBody>
          <a:bodyPr/>
          <a:lstStyle/>
          <a:p>
            <a:fld id="{90D7058A-810B-4EBD-8FDF-04ECCAA20044}" type="slidenum">
              <a:rPr lang="en-US" smtClean="0"/>
              <a:pPr/>
              <a:t>14</a:t>
            </a:fld>
            <a:endParaRPr lang="en-US" dirty="0"/>
          </a:p>
        </p:txBody>
      </p:sp>
      <p:sp>
        <p:nvSpPr>
          <p:cNvPr id="6" name="Content Placeholder 2">
            <a:extLst>
              <a:ext uri="{FF2B5EF4-FFF2-40B4-BE49-F238E27FC236}">
                <a16:creationId xmlns:a16="http://schemas.microsoft.com/office/drawing/2014/main" id="{DB18DC5C-12A5-71A7-6689-087494013A45}"/>
              </a:ext>
            </a:extLst>
          </p:cNvPr>
          <p:cNvSpPr txBox="1">
            <a:spLocks/>
          </p:cNvSpPr>
          <p:nvPr/>
        </p:nvSpPr>
        <p:spPr>
          <a:xfrm>
            <a:off x="0" y="6174736"/>
            <a:ext cx="12192000" cy="387798"/>
          </a:xfrm>
          <a:prstGeom prst="rect">
            <a:avLst/>
          </a:prstGeom>
          <a:solidFill>
            <a:srgbClr val="002060"/>
          </a:solid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lnSpc>
                <a:spcPct val="80000"/>
              </a:lnSpc>
              <a:spcBef>
                <a:spcPts val="0"/>
              </a:spcBef>
              <a:spcAft>
                <a:spcPct val="0"/>
              </a:spcAft>
              <a:buFont typeface="Arial" pitchFamily="34" charset="0"/>
              <a:buNone/>
            </a:pPr>
            <a:r>
              <a:rPr lang="en-US" sz="2400" dirty="0">
                <a:solidFill>
                  <a:schemeClr val="bg1"/>
                </a:solidFill>
                <a:latin typeface="Arial" charset="0"/>
                <a:cs typeface="+mn-cs"/>
              </a:rPr>
              <a:t>It worked!</a:t>
            </a:r>
          </a:p>
        </p:txBody>
      </p:sp>
    </p:spTree>
    <p:extLst>
      <p:ext uri="{BB962C8B-B14F-4D97-AF65-F5344CB8AC3E}">
        <p14:creationId xmlns:p14="http://schemas.microsoft.com/office/powerpoint/2010/main" val="1301562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01D9-6CFD-C2B1-1C1D-19E31F6B5FB2}"/>
              </a:ext>
            </a:extLst>
          </p:cNvPr>
          <p:cNvSpPr>
            <a:spLocks noGrp="1"/>
          </p:cNvSpPr>
          <p:nvPr>
            <p:ph type="title"/>
          </p:nvPr>
        </p:nvSpPr>
        <p:spPr>
          <a:xfrm>
            <a:off x="618931" y="96417"/>
            <a:ext cx="10972800" cy="533400"/>
          </a:xfrm>
        </p:spPr>
        <p:txBody>
          <a:bodyPr>
            <a:noAutofit/>
          </a:bodyPr>
          <a:lstStyle/>
          <a:p>
            <a:r>
              <a:rPr lang="en-US" dirty="0"/>
              <a:t>We Found Inspiration in a Number of </a:t>
            </a:r>
            <a:br>
              <a:rPr lang="en-US" dirty="0"/>
            </a:br>
            <a:r>
              <a:rPr lang="en-US" dirty="0"/>
              <a:t>Things, Including a Pineapple</a:t>
            </a:r>
          </a:p>
        </p:txBody>
      </p:sp>
      <p:sp>
        <p:nvSpPr>
          <p:cNvPr id="3" name="Content Placeholder 2">
            <a:extLst>
              <a:ext uri="{FF2B5EF4-FFF2-40B4-BE49-F238E27FC236}">
                <a16:creationId xmlns:a16="http://schemas.microsoft.com/office/drawing/2014/main" id="{3B438D9A-BE1E-E1DA-894F-918B35F06B2F}"/>
              </a:ext>
            </a:extLst>
          </p:cNvPr>
          <p:cNvSpPr>
            <a:spLocks noGrp="1"/>
          </p:cNvSpPr>
          <p:nvPr>
            <p:ph idx="1"/>
          </p:nvPr>
        </p:nvSpPr>
        <p:spPr>
          <a:xfrm>
            <a:off x="5349444" y="1164108"/>
            <a:ext cx="6711179" cy="5076351"/>
          </a:xfrm>
        </p:spPr>
        <p:txBody>
          <a:bodyPr>
            <a:normAutofit/>
          </a:bodyPr>
          <a:lstStyle/>
          <a:p>
            <a:pPr marL="236467" indent="-236467">
              <a:lnSpc>
                <a:spcPct val="90000"/>
              </a:lnSpc>
              <a:spcBef>
                <a:spcPts val="1200"/>
              </a:spcBef>
            </a:pPr>
            <a:r>
              <a:rPr lang="en-US" sz="2400" b="1" dirty="0">
                <a:solidFill>
                  <a:srgbClr val="D16127"/>
                </a:solidFill>
              </a:rPr>
              <a:t>Teamwork</a:t>
            </a:r>
            <a:r>
              <a:rPr lang="en-US" sz="2400" dirty="0"/>
              <a:t>: The fruit of the pineapple plant is actually 200-plus flowers coming together to form a single fruit. </a:t>
            </a:r>
          </a:p>
          <a:p>
            <a:pPr marL="236467" indent="-236467">
              <a:lnSpc>
                <a:spcPct val="90000"/>
              </a:lnSpc>
              <a:spcBef>
                <a:spcPts val="1200"/>
              </a:spcBef>
            </a:pPr>
            <a:r>
              <a:rPr lang="en-US" sz="2400" b="1" dirty="0">
                <a:solidFill>
                  <a:srgbClr val="D16127"/>
                </a:solidFill>
              </a:rPr>
              <a:t>Endurance and Perseverance</a:t>
            </a:r>
            <a:r>
              <a:rPr lang="en-US" sz="2400" dirty="0"/>
              <a:t>: It can take up to three years for a pineapple fruit to grow ready for harvest. Like success, it doesn’t happen overnight. Time, patience, and hard work are all required to get results. </a:t>
            </a:r>
          </a:p>
          <a:p>
            <a:pPr marL="236467" indent="-236467">
              <a:lnSpc>
                <a:spcPct val="90000"/>
              </a:lnSpc>
              <a:spcBef>
                <a:spcPts val="1200"/>
              </a:spcBef>
            </a:pPr>
            <a:r>
              <a:rPr lang="en-US" sz="2400" b="1" dirty="0">
                <a:solidFill>
                  <a:srgbClr val="D16127"/>
                </a:solidFill>
              </a:rPr>
              <a:t>Versatility</a:t>
            </a:r>
            <a:r>
              <a:rPr lang="en-US" sz="2400" dirty="0"/>
              <a:t>: The pineapple is not a one trick pony. It can be used to make wine, tenderize meat, serve as a fancy cup for your fruity, poolside drink, or a very non-traditional jack-o-lantern. Lesson here: look beyond the obvious in your teammates, tools, and ideas. </a:t>
            </a:r>
          </a:p>
        </p:txBody>
      </p:sp>
      <p:sp>
        <p:nvSpPr>
          <p:cNvPr id="6" name="Slide Number Placeholder 5">
            <a:extLst>
              <a:ext uri="{FF2B5EF4-FFF2-40B4-BE49-F238E27FC236}">
                <a16:creationId xmlns:a16="http://schemas.microsoft.com/office/drawing/2014/main" id="{EED62A71-AE0D-C368-6096-EC406E0D632D}"/>
              </a:ext>
            </a:extLst>
          </p:cNvPr>
          <p:cNvSpPr>
            <a:spLocks noGrp="1"/>
          </p:cNvSpPr>
          <p:nvPr>
            <p:ph type="sldNum" sz="quarter" idx="12"/>
          </p:nvPr>
        </p:nvSpPr>
        <p:spPr>
          <a:xfrm>
            <a:off x="11181195" y="6356351"/>
            <a:ext cx="590550" cy="365125"/>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defRPr/>
            </a:pPr>
            <a:fld id="{3A3869B2-A03C-8A47-B7B3-A5E5C2DE70DF}" type="slidenum">
              <a:rPr lang="en-US">
                <a:solidFill>
                  <a:srgbClr val="FFFFFF">
                    <a:lumMod val="50000"/>
                  </a:srgbClr>
                </a:solidFill>
                <a:ea typeface="ＭＳ Ｐゴシック"/>
              </a:rPr>
              <a:pPr>
                <a:lnSpc>
                  <a:spcPct val="100000"/>
                </a:lnSpc>
                <a:spcBef>
                  <a:spcPct val="0"/>
                </a:spcBef>
                <a:defRPr/>
              </a:pPr>
              <a:t>15</a:t>
            </a:fld>
            <a:endParaRPr lang="en-US">
              <a:solidFill>
                <a:srgbClr val="FFFFFF">
                  <a:lumMod val="50000"/>
                </a:srgbClr>
              </a:solidFill>
              <a:ea typeface="ＭＳ Ｐゴシック"/>
            </a:endParaRPr>
          </a:p>
        </p:txBody>
      </p:sp>
      <p:pic>
        <p:nvPicPr>
          <p:cNvPr id="9" name="Picture 8" descr="Top view of a lei and pineapple on the sand">
            <a:extLst>
              <a:ext uri="{FF2B5EF4-FFF2-40B4-BE49-F238E27FC236}">
                <a16:creationId xmlns:a16="http://schemas.microsoft.com/office/drawing/2014/main" id="{0078C2D6-0E57-88AA-970B-D4EF2CA9E5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328" y="1173165"/>
            <a:ext cx="4180388" cy="496169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70E8EB1-4282-E2A0-800B-DECEC8EF8816}"/>
              </a:ext>
            </a:extLst>
          </p:cNvPr>
          <p:cNvSpPr txBox="1"/>
          <p:nvPr/>
        </p:nvSpPr>
        <p:spPr>
          <a:xfrm>
            <a:off x="1589" y="6259810"/>
            <a:ext cx="12188824" cy="338554"/>
          </a:xfrm>
          <a:prstGeom prst="rect">
            <a:avLst/>
          </a:prstGeom>
          <a:solidFill>
            <a:srgbClr val="002060"/>
          </a:solidFill>
        </p:spPr>
        <p:txBody>
          <a:bodyPr vert="horz" wrap="square" lIns="91440" tIns="45720" rIns="91440" bIns="45720" rtlCol="0">
            <a:spAutoFit/>
          </a:bodyPr>
          <a:lstStyle>
            <a:defPPr>
              <a:defRPr lang="en-US"/>
            </a:defPPr>
            <a:lvl1pPr marL="0" indent="0" algn="ctr" defTabSz="914400" eaLnBrk="1" latinLnBrk="0" hangingPunct="1">
              <a:spcBef>
                <a:spcPts val="0"/>
              </a:spcBef>
              <a:buFont typeface="Arial" pitchFamily="34" charset="0"/>
              <a:buNone/>
              <a:defRPr>
                <a:solidFill>
                  <a:schemeClr val="bg1"/>
                </a:solidFill>
              </a:defRPr>
            </a:lvl1pPr>
            <a:lvl2pPr marL="742950" indent="-285750" defTabSz="914400" eaLnBrk="1" latinLnBrk="0" hangingPunct="1">
              <a:buFont typeface="Arial" pitchFamily="34" charset="0"/>
              <a:buChar char="–"/>
              <a:defRPr>
                <a:latin typeface="Arial" pitchFamily="34" charset="0"/>
                <a:cs typeface="Arial" pitchFamily="34" charset="0"/>
              </a:defRPr>
            </a:lvl2pPr>
            <a:lvl3pPr marL="1143000" indent="-228600" defTabSz="914400" eaLnBrk="1" latinLnBrk="0" hangingPunct="1">
              <a:buFont typeface="Arial" pitchFamily="34" charset="0"/>
              <a:buChar char="•"/>
              <a:defRPr sz="2000">
                <a:latin typeface="Arial" pitchFamily="34" charset="0"/>
                <a:cs typeface="Arial" pitchFamily="34" charset="0"/>
              </a:defRPr>
            </a:lvl3pPr>
            <a:lvl4pPr marL="1600200" indent="-228600" defTabSz="914400" eaLnBrk="1" latinLnBrk="0" hangingPunct="1">
              <a:buFont typeface="Arial" pitchFamily="34" charset="0"/>
              <a:buChar char="–"/>
              <a:defRPr sz="1800">
                <a:latin typeface="Arial" pitchFamily="34" charset="0"/>
                <a:cs typeface="Arial" pitchFamily="34" charset="0"/>
              </a:defRPr>
            </a:lvl4pPr>
            <a:lvl5pPr marL="2057400" indent="-228600" defTabSz="914400" eaLnBrk="1" latinLnBrk="0" hangingPunct="1">
              <a:buFont typeface="Arial" pitchFamily="34" charset="0"/>
              <a:buChar char="»"/>
              <a:defRPr sz="1800">
                <a:latin typeface="Arial" pitchFamily="34" charset="0"/>
                <a:cs typeface="Arial"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dirty="0"/>
              <a:t>Common Vision, Common Goal</a:t>
            </a:r>
          </a:p>
        </p:txBody>
      </p:sp>
    </p:spTree>
    <p:extLst>
      <p:ext uri="{BB962C8B-B14F-4D97-AF65-F5344CB8AC3E}">
        <p14:creationId xmlns:p14="http://schemas.microsoft.com/office/powerpoint/2010/main" val="23755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1BDE-148F-0745-BA47-E10143EECFEE}"/>
              </a:ext>
            </a:extLst>
          </p:cNvPr>
          <p:cNvSpPr>
            <a:spLocks noGrp="1"/>
          </p:cNvSpPr>
          <p:nvPr>
            <p:ph type="title"/>
          </p:nvPr>
        </p:nvSpPr>
        <p:spPr/>
        <p:txBody>
          <a:bodyPr/>
          <a:lstStyle/>
          <a:p>
            <a:r>
              <a:rPr lang="en-US" dirty="0"/>
              <a:t>The Road to Launch: Begins and Ends With a Great Team!</a:t>
            </a:r>
          </a:p>
        </p:txBody>
      </p:sp>
      <p:sp>
        <p:nvSpPr>
          <p:cNvPr id="4" name="Slide Number Placeholder 3">
            <a:extLst>
              <a:ext uri="{FF2B5EF4-FFF2-40B4-BE49-F238E27FC236}">
                <a16:creationId xmlns:a16="http://schemas.microsoft.com/office/drawing/2014/main" id="{36CAD26F-2D97-BE41-A2E2-7355A424B91D}"/>
              </a:ext>
            </a:extLst>
          </p:cNvPr>
          <p:cNvSpPr>
            <a:spLocks noGrp="1"/>
          </p:cNvSpPr>
          <p:nvPr>
            <p:ph type="sldNum" sz="quarter" idx="4"/>
          </p:nvPr>
        </p:nvSpPr>
        <p:spPr/>
        <p:txBody>
          <a:bodyPr/>
          <a:lstStyle/>
          <a:p>
            <a:fld id="{90D7058A-810B-4EBD-8FDF-04ECCAA20044}" type="slidenum">
              <a:rPr lang="en-US" smtClean="0"/>
              <a:pPr/>
              <a:t>16</a:t>
            </a:fld>
            <a:endParaRPr lang="en-US" dirty="0"/>
          </a:p>
        </p:txBody>
      </p:sp>
      <p:pic>
        <p:nvPicPr>
          <p:cNvPr id="6" name="Picture 5">
            <a:extLst>
              <a:ext uri="{FF2B5EF4-FFF2-40B4-BE49-F238E27FC236}">
                <a16:creationId xmlns:a16="http://schemas.microsoft.com/office/drawing/2014/main" id="{EB603909-D3A8-3E47-8CA3-4251123240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918" y="889992"/>
            <a:ext cx="9180851" cy="5679084"/>
          </a:xfrm>
          <a:prstGeom prst="rect">
            <a:avLst/>
          </a:prstGeom>
          <a:ln>
            <a:solidFill>
              <a:schemeClr val="tx1"/>
            </a:solidFill>
          </a:ln>
        </p:spPr>
      </p:pic>
      <p:pic>
        <p:nvPicPr>
          <p:cNvPr id="8" name="Picture 7">
            <a:extLst>
              <a:ext uri="{FF2B5EF4-FFF2-40B4-BE49-F238E27FC236}">
                <a16:creationId xmlns:a16="http://schemas.microsoft.com/office/drawing/2014/main" id="{EB546264-9667-384B-B71C-46980AA2FD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02164" y="889992"/>
            <a:ext cx="2485035" cy="5679084"/>
          </a:xfrm>
          <a:prstGeom prst="rect">
            <a:avLst/>
          </a:prstGeom>
          <a:ln>
            <a:solidFill>
              <a:schemeClr val="tx1"/>
            </a:solidFill>
          </a:ln>
        </p:spPr>
      </p:pic>
    </p:spTree>
    <p:extLst>
      <p:ext uri="{BB962C8B-B14F-4D97-AF65-F5344CB8AC3E}">
        <p14:creationId xmlns:p14="http://schemas.microsoft.com/office/powerpoint/2010/main" val="3813705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AC16-84A1-8940-8A2E-F57216469266}"/>
              </a:ext>
            </a:extLst>
          </p:cNvPr>
          <p:cNvSpPr>
            <a:spLocks noGrp="1"/>
          </p:cNvSpPr>
          <p:nvPr>
            <p:ph type="title"/>
          </p:nvPr>
        </p:nvSpPr>
        <p:spPr/>
        <p:txBody>
          <a:bodyPr>
            <a:normAutofit fontScale="90000"/>
          </a:bodyPr>
          <a:lstStyle/>
          <a:p>
            <a:r>
              <a:rPr lang="en-US" sz="3200" dirty="0"/>
              <a:t>We Accomplished What We Set Out to Do</a:t>
            </a:r>
          </a:p>
        </p:txBody>
      </p:sp>
      <p:sp>
        <p:nvSpPr>
          <p:cNvPr id="4" name="Slide Number Placeholder 3">
            <a:extLst>
              <a:ext uri="{FF2B5EF4-FFF2-40B4-BE49-F238E27FC236}">
                <a16:creationId xmlns:a16="http://schemas.microsoft.com/office/drawing/2014/main" id="{70FC2DD3-6984-AE40-BDA3-745427F38C5A}"/>
              </a:ext>
            </a:extLst>
          </p:cNvPr>
          <p:cNvSpPr>
            <a:spLocks noGrp="1"/>
          </p:cNvSpPr>
          <p:nvPr>
            <p:ph type="sldNum" sz="quarter" idx="4"/>
          </p:nvPr>
        </p:nvSpPr>
        <p:spPr/>
        <p:txBody>
          <a:bodyPr/>
          <a:lstStyle/>
          <a:p>
            <a:fld id="{90D7058A-810B-4EBD-8FDF-04ECCAA20044}" type="slidenum">
              <a:rPr lang="en-US" smtClean="0"/>
              <a:pPr/>
              <a:t>17</a:t>
            </a:fld>
            <a:endParaRPr lang="en-US" dirty="0"/>
          </a:p>
        </p:txBody>
      </p:sp>
      <p:pic>
        <p:nvPicPr>
          <p:cNvPr id="5" name="Picture 4" descr="A picture containing outdoor, smoke, nature, coming&#10;&#10;Description automatically generated">
            <a:extLst>
              <a:ext uri="{FF2B5EF4-FFF2-40B4-BE49-F238E27FC236}">
                <a16:creationId xmlns:a16="http://schemas.microsoft.com/office/drawing/2014/main" id="{2DB4F8CE-0EF5-814B-8746-5344D2631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379" y="881982"/>
            <a:ext cx="4926263" cy="5676928"/>
          </a:xfrm>
          <a:prstGeom prst="rect">
            <a:avLst/>
          </a:prstGeom>
        </p:spPr>
      </p:pic>
      <p:pic>
        <p:nvPicPr>
          <p:cNvPr id="6" name="Picture 5">
            <a:extLst>
              <a:ext uri="{FF2B5EF4-FFF2-40B4-BE49-F238E27FC236}">
                <a16:creationId xmlns:a16="http://schemas.microsoft.com/office/drawing/2014/main" id="{51DA3622-95E6-F941-B467-E2D889FA85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51048" y="892147"/>
            <a:ext cx="3128962" cy="5676929"/>
          </a:xfrm>
          <a:prstGeom prst="rect">
            <a:avLst/>
          </a:prstGeom>
          <a:ln>
            <a:solidFill>
              <a:schemeClr val="tx1"/>
            </a:solidFill>
          </a:ln>
        </p:spPr>
      </p:pic>
      <p:pic>
        <p:nvPicPr>
          <p:cNvPr id="11" name="Picture 10">
            <a:extLst>
              <a:ext uri="{FF2B5EF4-FFF2-40B4-BE49-F238E27FC236}">
                <a16:creationId xmlns:a16="http://schemas.microsoft.com/office/drawing/2014/main" id="{40B3CC2F-5C5C-754B-98CF-809F8AFAA6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115" y="4114799"/>
            <a:ext cx="3681886" cy="2456307"/>
          </a:xfrm>
          <a:prstGeom prst="rect">
            <a:avLst/>
          </a:prstGeom>
          <a:ln>
            <a:solidFill>
              <a:schemeClr val="tx1"/>
            </a:solidFill>
          </a:ln>
        </p:spPr>
      </p:pic>
      <p:pic>
        <p:nvPicPr>
          <p:cNvPr id="13" name="Picture 12">
            <a:extLst>
              <a:ext uri="{FF2B5EF4-FFF2-40B4-BE49-F238E27FC236}">
                <a16:creationId xmlns:a16="http://schemas.microsoft.com/office/drawing/2014/main" id="{D1CA2C75-B1A3-4140-A58D-CA0D4D65D7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30416" y="892146"/>
            <a:ext cx="3685376" cy="3148055"/>
          </a:xfrm>
          <a:prstGeom prst="rect">
            <a:avLst/>
          </a:prstGeom>
          <a:ln>
            <a:solidFill>
              <a:schemeClr val="tx1"/>
            </a:solidFill>
          </a:ln>
        </p:spPr>
      </p:pic>
      <p:sp>
        <p:nvSpPr>
          <p:cNvPr id="8" name="TextBox 7">
            <a:extLst>
              <a:ext uri="{FF2B5EF4-FFF2-40B4-BE49-F238E27FC236}">
                <a16:creationId xmlns:a16="http://schemas.microsoft.com/office/drawing/2014/main" id="{2B91E3CC-84CC-547E-AA7F-02B4DEC28753}"/>
              </a:ext>
            </a:extLst>
          </p:cNvPr>
          <p:cNvSpPr txBox="1"/>
          <p:nvPr/>
        </p:nvSpPr>
        <p:spPr>
          <a:xfrm>
            <a:off x="1" y="6174736"/>
            <a:ext cx="12192000" cy="683264"/>
          </a:xfrm>
          <a:prstGeom prst="rect">
            <a:avLst/>
          </a:prstGeom>
          <a:solidFill>
            <a:srgbClr val="002060"/>
          </a:solidFill>
          <a:ln>
            <a:solidFill>
              <a:schemeClr val="tx1"/>
            </a:solidFill>
          </a:ln>
        </p:spPr>
        <p:txBody>
          <a:bodyPr wrap="square" rtlCol="0">
            <a:spAutoFit/>
          </a:bodyPr>
          <a:lstStyle/>
          <a:p>
            <a:pPr algn="ctr">
              <a:spcBef>
                <a:spcPts val="0"/>
              </a:spcBef>
            </a:pPr>
            <a:r>
              <a:rPr lang="en-US" dirty="0">
                <a:solidFill>
                  <a:schemeClr val="bg1"/>
                </a:solidFill>
              </a:rPr>
              <a:t>Lucy Launched on Day 1 Opportunity 1 of its 23 Day Planetary Launch Period on</a:t>
            </a:r>
          </a:p>
          <a:p>
            <a:pPr algn="ctr">
              <a:spcBef>
                <a:spcPts val="0"/>
              </a:spcBef>
            </a:pPr>
            <a:r>
              <a:rPr lang="en-US" dirty="0">
                <a:solidFill>
                  <a:schemeClr val="bg1"/>
                </a:solidFill>
              </a:rPr>
              <a:t>16 October 2021 at 5:34 AM EDT/9:34 AM UTC! </a:t>
            </a:r>
          </a:p>
        </p:txBody>
      </p:sp>
    </p:spTree>
    <p:extLst>
      <p:ext uri="{BB962C8B-B14F-4D97-AF65-F5344CB8AC3E}">
        <p14:creationId xmlns:p14="http://schemas.microsoft.com/office/powerpoint/2010/main" val="543177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B572DD8-3ADE-1E4B-B1EC-1A8C8983E3BB}"/>
              </a:ext>
            </a:extLst>
          </p:cNvPr>
          <p:cNvCxnSpPr>
            <a:cxnSpLocks/>
          </p:cNvCxnSpPr>
          <p:nvPr/>
        </p:nvCxnSpPr>
        <p:spPr>
          <a:xfrm>
            <a:off x="416670"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916D4C8-7206-DB4B-9A15-A4501F1171B3}"/>
              </a:ext>
            </a:extLst>
          </p:cNvPr>
          <p:cNvCxnSpPr>
            <a:cxnSpLocks/>
          </p:cNvCxnSpPr>
          <p:nvPr/>
        </p:nvCxnSpPr>
        <p:spPr>
          <a:xfrm>
            <a:off x="990196"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EE01D72-3577-5540-BDE5-CA4BF1EBEC28}"/>
              </a:ext>
            </a:extLst>
          </p:cNvPr>
          <p:cNvCxnSpPr>
            <a:cxnSpLocks/>
          </p:cNvCxnSpPr>
          <p:nvPr/>
        </p:nvCxnSpPr>
        <p:spPr>
          <a:xfrm>
            <a:off x="1563722"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BFBA436-F7B9-864E-8A24-06549EE725D2}"/>
              </a:ext>
            </a:extLst>
          </p:cNvPr>
          <p:cNvCxnSpPr>
            <a:cxnSpLocks/>
          </p:cNvCxnSpPr>
          <p:nvPr/>
        </p:nvCxnSpPr>
        <p:spPr>
          <a:xfrm>
            <a:off x="2137248"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D4565BD-FA4F-D64B-AE2D-BFB22DC6346E}"/>
              </a:ext>
            </a:extLst>
          </p:cNvPr>
          <p:cNvCxnSpPr>
            <a:cxnSpLocks/>
          </p:cNvCxnSpPr>
          <p:nvPr/>
        </p:nvCxnSpPr>
        <p:spPr>
          <a:xfrm>
            <a:off x="2710774"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36651BF-C558-014F-AA4F-21DD305E4EB6}"/>
              </a:ext>
            </a:extLst>
          </p:cNvPr>
          <p:cNvCxnSpPr>
            <a:cxnSpLocks/>
          </p:cNvCxnSpPr>
          <p:nvPr/>
        </p:nvCxnSpPr>
        <p:spPr>
          <a:xfrm>
            <a:off x="3284300"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38EE27D-C9A5-CE48-8D68-554F1CAC3978}"/>
              </a:ext>
            </a:extLst>
          </p:cNvPr>
          <p:cNvCxnSpPr>
            <a:cxnSpLocks/>
          </p:cNvCxnSpPr>
          <p:nvPr/>
        </p:nvCxnSpPr>
        <p:spPr>
          <a:xfrm>
            <a:off x="3857826"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7A6CA7F-986D-B541-AD48-A623BB085921}"/>
              </a:ext>
            </a:extLst>
          </p:cNvPr>
          <p:cNvCxnSpPr>
            <a:cxnSpLocks/>
          </p:cNvCxnSpPr>
          <p:nvPr/>
        </p:nvCxnSpPr>
        <p:spPr>
          <a:xfrm>
            <a:off x="4431352"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E871273-449F-5041-8C60-B9B406787D4C}"/>
              </a:ext>
            </a:extLst>
          </p:cNvPr>
          <p:cNvCxnSpPr>
            <a:cxnSpLocks/>
          </p:cNvCxnSpPr>
          <p:nvPr/>
        </p:nvCxnSpPr>
        <p:spPr>
          <a:xfrm>
            <a:off x="5004878"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DA62A62-53A4-BA4A-9BA3-3E8A812D1C3C}"/>
              </a:ext>
            </a:extLst>
          </p:cNvPr>
          <p:cNvCxnSpPr>
            <a:cxnSpLocks/>
          </p:cNvCxnSpPr>
          <p:nvPr/>
        </p:nvCxnSpPr>
        <p:spPr>
          <a:xfrm>
            <a:off x="5578404"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7C1C87D-55F1-C342-9B4C-B0B3201138BB}"/>
              </a:ext>
            </a:extLst>
          </p:cNvPr>
          <p:cNvCxnSpPr>
            <a:cxnSpLocks/>
          </p:cNvCxnSpPr>
          <p:nvPr/>
        </p:nvCxnSpPr>
        <p:spPr>
          <a:xfrm>
            <a:off x="6151930"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2242F72-E11C-B245-A1FC-8F76C2886C1A}"/>
              </a:ext>
            </a:extLst>
          </p:cNvPr>
          <p:cNvCxnSpPr>
            <a:cxnSpLocks/>
          </p:cNvCxnSpPr>
          <p:nvPr/>
        </p:nvCxnSpPr>
        <p:spPr>
          <a:xfrm>
            <a:off x="6725456"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7D4E29B-6B51-DD4E-A5EB-57DD02CAD5B3}"/>
              </a:ext>
            </a:extLst>
          </p:cNvPr>
          <p:cNvCxnSpPr>
            <a:cxnSpLocks/>
          </p:cNvCxnSpPr>
          <p:nvPr/>
        </p:nvCxnSpPr>
        <p:spPr>
          <a:xfrm>
            <a:off x="7298982"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CF1CC9DE-7FC2-F14C-8CE5-4EA6E45BCA12}"/>
              </a:ext>
            </a:extLst>
          </p:cNvPr>
          <p:cNvCxnSpPr>
            <a:cxnSpLocks/>
          </p:cNvCxnSpPr>
          <p:nvPr/>
        </p:nvCxnSpPr>
        <p:spPr>
          <a:xfrm>
            <a:off x="7872508"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56C0C93F-39D3-8843-B23D-C2C452337DCF}"/>
              </a:ext>
            </a:extLst>
          </p:cNvPr>
          <p:cNvCxnSpPr>
            <a:cxnSpLocks/>
          </p:cNvCxnSpPr>
          <p:nvPr/>
        </p:nvCxnSpPr>
        <p:spPr>
          <a:xfrm>
            <a:off x="8446034"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12325847-E8D9-874D-BC3E-6A51DFD295F8}"/>
              </a:ext>
            </a:extLst>
          </p:cNvPr>
          <p:cNvCxnSpPr>
            <a:cxnSpLocks/>
          </p:cNvCxnSpPr>
          <p:nvPr/>
        </p:nvCxnSpPr>
        <p:spPr>
          <a:xfrm>
            <a:off x="9019560"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3141BEC5-98D5-2247-8B4D-A1955BDE9B6E}"/>
              </a:ext>
            </a:extLst>
          </p:cNvPr>
          <p:cNvCxnSpPr>
            <a:cxnSpLocks/>
          </p:cNvCxnSpPr>
          <p:nvPr/>
        </p:nvCxnSpPr>
        <p:spPr>
          <a:xfrm>
            <a:off x="9593086"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CCDDFF0F-0175-924D-9645-07EB5BAC2D3B}"/>
              </a:ext>
            </a:extLst>
          </p:cNvPr>
          <p:cNvCxnSpPr>
            <a:cxnSpLocks/>
          </p:cNvCxnSpPr>
          <p:nvPr/>
        </p:nvCxnSpPr>
        <p:spPr>
          <a:xfrm>
            <a:off x="10166612"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8F69383-9DBA-5C46-8A02-EFD16998BBD9}"/>
              </a:ext>
            </a:extLst>
          </p:cNvPr>
          <p:cNvCxnSpPr>
            <a:cxnSpLocks/>
          </p:cNvCxnSpPr>
          <p:nvPr/>
        </p:nvCxnSpPr>
        <p:spPr>
          <a:xfrm>
            <a:off x="10740138"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F394ECBF-2DAE-5342-AA09-8C24FC7A2EEF}"/>
              </a:ext>
            </a:extLst>
          </p:cNvPr>
          <p:cNvCxnSpPr>
            <a:cxnSpLocks/>
          </p:cNvCxnSpPr>
          <p:nvPr/>
        </p:nvCxnSpPr>
        <p:spPr>
          <a:xfrm>
            <a:off x="11887200" y="2218981"/>
            <a:ext cx="0" cy="429635"/>
          </a:xfrm>
          <a:prstGeom prst="line">
            <a:avLst/>
          </a:prstGeom>
          <a:ln w="3175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893AA291-4A2D-6C4F-979B-91A7EFBDBD18}"/>
              </a:ext>
            </a:extLst>
          </p:cNvPr>
          <p:cNvCxnSpPr>
            <a:cxnSpLocks/>
          </p:cNvCxnSpPr>
          <p:nvPr/>
        </p:nvCxnSpPr>
        <p:spPr>
          <a:xfrm>
            <a:off x="11313664" y="2218981"/>
            <a:ext cx="0" cy="429635"/>
          </a:xfrm>
          <a:prstGeom prst="line">
            <a:avLst/>
          </a:prstGeom>
          <a:ln w="3175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E2160BB0-AA8F-7B4E-949F-E02149B10439}"/>
              </a:ext>
            </a:extLst>
          </p:cNvPr>
          <p:cNvSpPr>
            <a:spLocks noGrp="1"/>
          </p:cNvSpPr>
          <p:nvPr>
            <p:ph type="title"/>
          </p:nvPr>
        </p:nvSpPr>
        <p:spPr/>
        <p:txBody>
          <a:bodyPr/>
          <a:lstStyle/>
          <a:p>
            <a:r>
              <a:rPr lang="en-US" dirty="0"/>
              <a:t>Lucy Successfully Navigated COVID-19</a:t>
            </a:r>
          </a:p>
        </p:txBody>
      </p:sp>
      <p:sp>
        <p:nvSpPr>
          <p:cNvPr id="4" name="Slide Number Placeholder 3">
            <a:extLst>
              <a:ext uri="{FF2B5EF4-FFF2-40B4-BE49-F238E27FC236}">
                <a16:creationId xmlns:a16="http://schemas.microsoft.com/office/drawing/2014/main" id="{93A3522E-EF90-5E42-A8EC-2F90BB3B3874}"/>
              </a:ext>
            </a:extLst>
          </p:cNvPr>
          <p:cNvSpPr>
            <a:spLocks noGrp="1"/>
          </p:cNvSpPr>
          <p:nvPr>
            <p:ph type="sldNum" sz="quarter" idx="4"/>
          </p:nvPr>
        </p:nvSpPr>
        <p:spPr/>
        <p:txBody>
          <a:bodyPr/>
          <a:lstStyle/>
          <a:p>
            <a:fld id="{90D7058A-810B-4EBD-8FDF-04ECCAA20044}" type="slidenum">
              <a:rPr lang="en-US" smtClean="0"/>
              <a:pPr/>
              <a:t>18</a:t>
            </a:fld>
            <a:endParaRPr lang="en-US" dirty="0"/>
          </a:p>
        </p:txBody>
      </p:sp>
      <p:sp>
        <p:nvSpPr>
          <p:cNvPr id="6" name="TextBox 5">
            <a:extLst>
              <a:ext uri="{FF2B5EF4-FFF2-40B4-BE49-F238E27FC236}">
                <a16:creationId xmlns:a16="http://schemas.microsoft.com/office/drawing/2014/main" id="{6008D3FD-F28E-F541-AFCA-1F86A606ADC9}"/>
              </a:ext>
            </a:extLst>
          </p:cNvPr>
          <p:cNvSpPr txBox="1"/>
          <p:nvPr/>
        </p:nvSpPr>
        <p:spPr>
          <a:xfrm>
            <a:off x="154415" y="2677432"/>
            <a:ext cx="524503" cy="424732"/>
          </a:xfrm>
          <a:prstGeom prst="rect">
            <a:avLst/>
          </a:prstGeom>
          <a:solidFill>
            <a:schemeClr val="bg1"/>
          </a:solidFill>
        </p:spPr>
        <p:txBody>
          <a:bodyPr wrap="none" rtlCol="0">
            <a:spAutoFit/>
          </a:bodyPr>
          <a:lstStyle>
            <a:defPPr>
              <a:defRPr lang="en-US"/>
            </a:defPPr>
            <a:lvl1pPr algn="ctr">
              <a:defRPr sz="1200"/>
            </a:lvl1pPr>
          </a:lstStyle>
          <a:p>
            <a:r>
              <a:rPr lang="en-US" dirty="0"/>
              <a:t>Mar</a:t>
            </a:r>
          </a:p>
          <a:p>
            <a:r>
              <a:rPr lang="en-US" dirty="0"/>
              <a:t>2020</a:t>
            </a:r>
          </a:p>
        </p:txBody>
      </p:sp>
      <p:sp>
        <p:nvSpPr>
          <p:cNvPr id="7" name="TextBox 6">
            <a:extLst>
              <a:ext uri="{FF2B5EF4-FFF2-40B4-BE49-F238E27FC236}">
                <a16:creationId xmlns:a16="http://schemas.microsoft.com/office/drawing/2014/main" id="{87D7843A-7EDD-1549-849F-48B3B89F3290}"/>
              </a:ext>
            </a:extLst>
          </p:cNvPr>
          <p:cNvSpPr txBox="1"/>
          <p:nvPr/>
        </p:nvSpPr>
        <p:spPr>
          <a:xfrm>
            <a:off x="1304119" y="2677432"/>
            <a:ext cx="524503" cy="424732"/>
          </a:xfrm>
          <a:prstGeom prst="rect">
            <a:avLst/>
          </a:prstGeom>
          <a:noFill/>
        </p:spPr>
        <p:txBody>
          <a:bodyPr wrap="none" rtlCol="0">
            <a:spAutoFit/>
          </a:bodyPr>
          <a:lstStyle/>
          <a:p>
            <a:pPr algn="ctr"/>
            <a:r>
              <a:rPr lang="en-US" sz="1200" dirty="0"/>
              <a:t>May</a:t>
            </a:r>
          </a:p>
          <a:p>
            <a:pPr algn="ctr"/>
            <a:r>
              <a:rPr lang="en-US" sz="1200" dirty="0"/>
              <a:t>2020</a:t>
            </a:r>
          </a:p>
        </p:txBody>
      </p:sp>
      <p:sp>
        <p:nvSpPr>
          <p:cNvPr id="8" name="TextBox 7">
            <a:extLst>
              <a:ext uri="{FF2B5EF4-FFF2-40B4-BE49-F238E27FC236}">
                <a16:creationId xmlns:a16="http://schemas.microsoft.com/office/drawing/2014/main" id="{99B0F21D-72F6-E849-9537-1870597D856C}"/>
              </a:ext>
            </a:extLst>
          </p:cNvPr>
          <p:cNvSpPr txBox="1"/>
          <p:nvPr/>
        </p:nvSpPr>
        <p:spPr>
          <a:xfrm>
            <a:off x="1870514" y="2677432"/>
            <a:ext cx="524503" cy="424732"/>
          </a:xfrm>
          <a:prstGeom prst="rect">
            <a:avLst/>
          </a:prstGeom>
          <a:noFill/>
        </p:spPr>
        <p:txBody>
          <a:bodyPr wrap="none" rtlCol="0">
            <a:spAutoFit/>
          </a:bodyPr>
          <a:lstStyle/>
          <a:p>
            <a:pPr algn="ctr"/>
            <a:r>
              <a:rPr lang="en-US" sz="1200" dirty="0"/>
              <a:t>Jun</a:t>
            </a:r>
          </a:p>
          <a:p>
            <a:pPr algn="ctr"/>
            <a:r>
              <a:rPr lang="en-US" sz="1200" dirty="0"/>
              <a:t>2020</a:t>
            </a:r>
          </a:p>
        </p:txBody>
      </p:sp>
      <p:sp>
        <p:nvSpPr>
          <p:cNvPr id="9" name="TextBox 8">
            <a:extLst>
              <a:ext uri="{FF2B5EF4-FFF2-40B4-BE49-F238E27FC236}">
                <a16:creationId xmlns:a16="http://schemas.microsoft.com/office/drawing/2014/main" id="{52F651B5-19A1-1944-91DA-2F357C93516D}"/>
              </a:ext>
            </a:extLst>
          </p:cNvPr>
          <p:cNvSpPr txBox="1"/>
          <p:nvPr/>
        </p:nvSpPr>
        <p:spPr>
          <a:xfrm>
            <a:off x="3010542" y="2677432"/>
            <a:ext cx="524503" cy="424732"/>
          </a:xfrm>
          <a:prstGeom prst="rect">
            <a:avLst/>
          </a:prstGeom>
          <a:solidFill>
            <a:schemeClr val="bg1"/>
          </a:solidFill>
        </p:spPr>
        <p:txBody>
          <a:bodyPr wrap="none" rtlCol="0">
            <a:spAutoFit/>
          </a:bodyPr>
          <a:lstStyle/>
          <a:p>
            <a:pPr algn="ctr"/>
            <a:r>
              <a:rPr lang="en-US" sz="1200" dirty="0"/>
              <a:t>Aug</a:t>
            </a:r>
          </a:p>
          <a:p>
            <a:pPr algn="ctr"/>
            <a:r>
              <a:rPr lang="en-US" sz="1200" dirty="0"/>
              <a:t>2020</a:t>
            </a:r>
          </a:p>
        </p:txBody>
      </p:sp>
      <p:sp>
        <p:nvSpPr>
          <p:cNvPr id="10" name="TextBox 9">
            <a:extLst>
              <a:ext uri="{FF2B5EF4-FFF2-40B4-BE49-F238E27FC236}">
                <a16:creationId xmlns:a16="http://schemas.microsoft.com/office/drawing/2014/main" id="{56A9D7C6-BFAC-2249-A011-FE7177709064}"/>
              </a:ext>
            </a:extLst>
          </p:cNvPr>
          <p:cNvSpPr txBox="1"/>
          <p:nvPr/>
        </p:nvSpPr>
        <p:spPr>
          <a:xfrm>
            <a:off x="3605822" y="2677432"/>
            <a:ext cx="524503" cy="424732"/>
          </a:xfrm>
          <a:prstGeom prst="rect">
            <a:avLst/>
          </a:prstGeom>
          <a:solidFill>
            <a:schemeClr val="bg1"/>
          </a:solidFill>
        </p:spPr>
        <p:txBody>
          <a:bodyPr wrap="none" rtlCol="0">
            <a:spAutoFit/>
          </a:bodyPr>
          <a:lstStyle/>
          <a:p>
            <a:pPr algn="ctr"/>
            <a:r>
              <a:rPr lang="en-US" sz="1200" dirty="0"/>
              <a:t>Sep</a:t>
            </a:r>
          </a:p>
          <a:p>
            <a:pPr algn="ctr"/>
            <a:r>
              <a:rPr lang="en-US" sz="1200" dirty="0"/>
              <a:t>2020</a:t>
            </a:r>
          </a:p>
        </p:txBody>
      </p:sp>
      <p:sp>
        <p:nvSpPr>
          <p:cNvPr id="11" name="TextBox 10">
            <a:extLst>
              <a:ext uri="{FF2B5EF4-FFF2-40B4-BE49-F238E27FC236}">
                <a16:creationId xmlns:a16="http://schemas.microsoft.com/office/drawing/2014/main" id="{F82E7858-2932-AF4E-BAAA-77619DB3E9FE}"/>
              </a:ext>
            </a:extLst>
          </p:cNvPr>
          <p:cNvSpPr txBox="1"/>
          <p:nvPr/>
        </p:nvSpPr>
        <p:spPr>
          <a:xfrm>
            <a:off x="4182298" y="2677432"/>
            <a:ext cx="524503" cy="424732"/>
          </a:xfrm>
          <a:prstGeom prst="rect">
            <a:avLst/>
          </a:prstGeom>
          <a:solidFill>
            <a:schemeClr val="bg1"/>
          </a:solidFill>
        </p:spPr>
        <p:txBody>
          <a:bodyPr wrap="none" rtlCol="0">
            <a:spAutoFit/>
          </a:bodyPr>
          <a:lstStyle/>
          <a:p>
            <a:pPr algn="ctr"/>
            <a:r>
              <a:rPr lang="en-US" sz="1200" dirty="0"/>
              <a:t>Oct</a:t>
            </a:r>
          </a:p>
          <a:p>
            <a:pPr algn="ctr"/>
            <a:r>
              <a:rPr lang="en-US" sz="1200" dirty="0"/>
              <a:t>2020</a:t>
            </a:r>
          </a:p>
        </p:txBody>
      </p:sp>
      <p:sp>
        <p:nvSpPr>
          <p:cNvPr id="12" name="TextBox 11">
            <a:extLst>
              <a:ext uri="{FF2B5EF4-FFF2-40B4-BE49-F238E27FC236}">
                <a16:creationId xmlns:a16="http://schemas.microsoft.com/office/drawing/2014/main" id="{31D9245A-94C8-E04D-89E6-E6890CEE27D3}"/>
              </a:ext>
            </a:extLst>
          </p:cNvPr>
          <p:cNvSpPr txBox="1"/>
          <p:nvPr/>
        </p:nvSpPr>
        <p:spPr>
          <a:xfrm>
            <a:off x="5324729" y="2677432"/>
            <a:ext cx="524503" cy="424732"/>
          </a:xfrm>
          <a:prstGeom prst="rect">
            <a:avLst/>
          </a:prstGeom>
          <a:solidFill>
            <a:schemeClr val="bg1"/>
          </a:solidFill>
        </p:spPr>
        <p:txBody>
          <a:bodyPr wrap="none" rtlCol="0">
            <a:spAutoFit/>
          </a:bodyPr>
          <a:lstStyle/>
          <a:p>
            <a:pPr algn="ctr"/>
            <a:r>
              <a:rPr lang="en-US" sz="1200" dirty="0"/>
              <a:t>Dec</a:t>
            </a:r>
          </a:p>
          <a:p>
            <a:pPr algn="ctr"/>
            <a:r>
              <a:rPr lang="en-US" sz="1200" dirty="0"/>
              <a:t>2020</a:t>
            </a:r>
          </a:p>
        </p:txBody>
      </p:sp>
      <p:sp>
        <p:nvSpPr>
          <p:cNvPr id="13" name="TextBox 12">
            <a:extLst>
              <a:ext uri="{FF2B5EF4-FFF2-40B4-BE49-F238E27FC236}">
                <a16:creationId xmlns:a16="http://schemas.microsoft.com/office/drawing/2014/main" id="{90E1CE1A-2C8B-284E-9620-00F6838D6B6C}"/>
              </a:ext>
            </a:extLst>
          </p:cNvPr>
          <p:cNvSpPr txBox="1"/>
          <p:nvPr/>
        </p:nvSpPr>
        <p:spPr>
          <a:xfrm>
            <a:off x="7047909" y="2677432"/>
            <a:ext cx="524503" cy="424732"/>
          </a:xfrm>
          <a:prstGeom prst="rect">
            <a:avLst/>
          </a:prstGeom>
          <a:solidFill>
            <a:schemeClr val="bg1"/>
          </a:solidFill>
        </p:spPr>
        <p:txBody>
          <a:bodyPr wrap="none" rtlCol="0">
            <a:spAutoFit/>
          </a:bodyPr>
          <a:lstStyle/>
          <a:p>
            <a:pPr algn="ctr"/>
            <a:r>
              <a:rPr lang="en-US" sz="1200" dirty="0"/>
              <a:t>Mar</a:t>
            </a:r>
          </a:p>
          <a:p>
            <a:pPr algn="ctr"/>
            <a:r>
              <a:rPr lang="en-US" sz="1200" dirty="0"/>
              <a:t>2021</a:t>
            </a:r>
          </a:p>
        </p:txBody>
      </p:sp>
      <p:cxnSp>
        <p:nvCxnSpPr>
          <p:cNvPr id="26" name="Straight Arrow Connector 25">
            <a:extLst>
              <a:ext uri="{FF2B5EF4-FFF2-40B4-BE49-F238E27FC236}">
                <a16:creationId xmlns:a16="http://schemas.microsoft.com/office/drawing/2014/main" id="{59CE87F2-5A0A-3641-A8B5-628E61A5A301}"/>
              </a:ext>
            </a:extLst>
          </p:cNvPr>
          <p:cNvCxnSpPr>
            <a:cxnSpLocks/>
          </p:cNvCxnSpPr>
          <p:nvPr/>
        </p:nvCxnSpPr>
        <p:spPr>
          <a:xfrm>
            <a:off x="416670" y="2247895"/>
            <a:ext cx="11470530" cy="0"/>
          </a:xfrm>
          <a:prstGeom prst="straightConnector1">
            <a:avLst/>
          </a:prstGeom>
          <a:ln w="76200">
            <a:headEnd type="oval"/>
            <a:tailEnd type="oval" w="med" len="med"/>
          </a:ln>
        </p:spPr>
        <p:style>
          <a:lnRef idx="1">
            <a:schemeClr val="accent2"/>
          </a:lnRef>
          <a:fillRef idx="0">
            <a:schemeClr val="accent2"/>
          </a:fillRef>
          <a:effectRef idx="0">
            <a:schemeClr val="accent2"/>
          </a:effectRef>
          <a:fontRef idx="minor">
            <a:schemeClr val="tx1"/>
          </a:fontRef>
        </p:style>
      </p:cxnSp>
      <p:sp>
        <p:nvSpPr>
          <p:cNvPr id="27" name="Diamond 26">
            <a:extLst>
              <a:ext uri="{FF2B5EF4-FFF2-40B4-BE49-F238E27FC236}">
                <a16:creationId xmlns:a16="http://schemas.microsoft.com/office/drawing/2014/main" id="{6EC3E08A-7440-AB4F-A034-9B66ED00FC2D}"/>
              </a:ext>
            </a:extLst>
          </p:cNvPr>
          <p:cNvSpPr/>
          <p:nvPr/>
        </p:nvSpPr>
        <p:spPr>
          <a:xfrm>
            <a:off x="743420" y="2150740"/>
            <a:ext cx="194310" cy="19431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Elbow Connector 28">
            <a:extLst>
              <a:ext uri="{FF2B5EF4-FFF2-40B4-BE49-F238E27FC236}">
                <a16:creationId xmlns:a16="http://schemas.microsoft.com/office/drawing/2014/main" id="{22745529-9067-024D-99FF-EAD6200D9084}"/>
              </a:ext>
            </a:extLst>
          </p:cNvPr>
          <p:cNvCxnSpPr>
            <a:cxnSpLocks/>
            <a:stCxn id="27" idx="0"/>
          </p:cNvCxnSpPr>
          <p:nvPr/>
        </p:nvCxnSpPr>
        <p:spPr>
          <a:xfrm rot="16200000" flipV="1">
            <a:off x="508041" y="1818206"/>
            <a:ext cx="480308" cy="184760"/>
          </a:xfrm>
          <a:prstGeom prst="bentConnector3">
            <a:avLst/>
          </a:prstGeom>
        </p:spPr>
        <p:style>
          <a:lnRef idx="1">
            <a:schemeClr val="dk1"/>
          </a:lnRef>
          <a:fillRef idx="0">
            <a:schemeClr val="dk1"/>
          </a:fillRef>
          <a:effectRef idx="0">
            <a:schemeClr val="dk1"/>
          </a:effectRef>
          <a:fontRef idx="minor">
            <a:schemeClr val="tx1"/>
          </a:fontRef>
        </p:style>
      </p:cxnSp>
      <p:sp>
        <p:nvSpPr>
          <p:cNvPr id="30" name="Diamond 29">
            <a:extLst>
              <a:ext uri="{FF2B5EF4-FFF2-40B4-BE49-F238E27FC236}">
                <a16:creationId xmlns:a16="http://schemas.microsoft.com/office/drawing/2014/main" id="{79DEEC74-AD95-8D4D-B04C-5F57DE4BB8B7}"/>
              </a:ext>
            </a:extLst>
          </p:cNvPr>
          <p:cNvSpPr/>
          <p:nvPr/>
        </p:nvSpPr>
        <p:spPr>
          <a:xfrm>
            <a:off x="894332" y="2150740"/>
            <a:ext cx="194310" cy="19431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F77AF29-ACB8-C444-9503-8CFBB4580987}"/>
              </a:ext>
            </a:extLst>
          </p:cNvPr>
          <p:cNvSpPr txBox="1"/>
          <p:nvPr/>
        </p:nvSpPr>
        <p:spPr>
          <a:xfrm>
            <a:off x="122563" y="3662574"/>
            <a:ext cx="2252294" cy="969496"/>
          </a:xfrm>
          <a:prstGeom prst="rect">
            <a:avLst/>
          </a:prstGeom>
          <a:noFill/>
          <a:ln>
            <a:noFill/>
          </a:ln>
        </p:spPr>
        <p:txBody>
          <a:bodyPr wrap="square" lIns="27432" tIns="27432" rIns="27432" bIns="27432" rtlCol="0">
            <a:spAutoFit/>
          </a:bodyPr>
          <a:lstStyle/>
          <a:p>
            <a:pPr algn="ctr"/>
            <a:r>
              <a:rPr lang="en-US" sz="900" dirty="0"/>
              <a:t>All Lucy partners under stay-at-home orders or mandatory telework. With the exception of </a:t>
            </a:r>
            <a:r>
              <a:rPr lang="en-US" sz="900" dirty="0" err="1"/>
              <a:t>L’Ralph</a:t>
            </a:r>
            <a:r>
              <a:rPr lang="en-US" sz="900" dirty="0"/>
              <a:t>, spacecraft and instrument hardware development continued with implementation of COVID-19 Protocols* and reduced (70%) efficiency.</a:t>
            </a:r>
          </a:p>
          <a:p>
            <a:pPr algn="ctr"/>
            <a:r>
              <a:rPr lang="en-US" sz="900" dirty="0"/>
              <a:t>4/1/20</a:t>
            </a:r>
          </a:p>
        </p:txBody>
      </p:sp>
      <p:cxnSp>
        <p:nvCxnSpPr>
          <p:cNvPr id="32" name="Elbow Connector 31">
            <a:extLst>
              <a:ext uri="{FF2B5EF4-FFF2-40B4-BE49-F238E27FC236}">
                <a16:creationId xmlns:a16="http://schemas.microsoft.com/office/drawing/2014/main" id="{C0AAE1E4-6519-DF4C-B41C-A45280241B11}"/>
              </a:ext>
            </a:extLst>
          </p:cNvPr>
          <p:cNvCxnSpPr>
            <a:cxnSpLocks/>
            <a:stCxn id="30" idx="2"/>
          </p:cNvCxnSpPr>
          <p:nvPr/>
        </p:nvCxnSpPr>
        <p:spPr>
          <a:xfrm rot="16200000" flipH="1">
            <a:off x="461336" y="2875200"/>
            <a:ext cx="1317524" cy="257223"/>
          </a:xfrm>
          <a:prstGeom prst="bentConnector3">
            <a:avLst>
              <a:gd name="adj1" fmla="val 10093"/>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6373AEB-871E-3948-9F92-4EDAE3AFFFCC}"/>
              </a:ext>
            </a:extLst>
          </p:cNvPr>
          <p:cNvSpPr txBox="1"/>
          <p:nvPr/>
        </p:nvSpPr>
        <p:spPr>
          <a:xfrm>
            <a:off x="122563" y="4734878"/>
            <a:ext cx="11933410" cy="987963"/>
          </a:xfrm>
          <a:prstGeom prst="rect">
            <a:avLst/>
          </a:prstGeom>
          <a:noFill/>
        </p:spPr>
        <p:txBody>
          <a:bodyPr wrap="square" rtlCol="0">
            <a:spAutoFit/>
          </a:bodyPr>
          <a:lstStyle/>
          <a:p>
            <a:pPr>
              <a:lnSpc>
                <a:spcPct val="90000"/>
              </a:lnSpc>
              <a:spcBef>
                <a:spcPts val="0"/>
              </a:spcBef>
            </a:pPr>
            <a:r>
              <a:rPr lang="en-US" sz="1400" dirty="0"/>
              <a:t>*COVID-19 Protocols: Expanded telework, restricted travel, virtual inspections, face coverings, limited onsite work, social distancing, more frequent cleaning, mandatory 14-day quarantine and isolation after exposure. Where feasible, intact, isolated work groups/teams.</a:t>
            </a:r>
          </a:p>
          <a:p>
            <a:pPr>
              <a:lnSpc>
                <a:spcPct val="100000"/>
              </a:lnSpc>
              <a:spcBef>
                <a:spcPts val="600"/>
              </a:spcBef>
            </a:pPr>
            <a:r>
              <a:rPr lang="en-US" sz="1400" dirty="0"/>
              <a:t>**Feasible ATLO Shorted Timeline (FAST) – Project wide framework to mitigate COVID-19 impacts and accommodate late hardware delivery with blue/red teams and 5x1.5days/week. Transitioned to 7days/week at start of environments.</a:t>
            </a:r>
          </a:p>
        </p:txBody>
      </p:sp>
      <p:sp>
        <p:nvSpPr>
          <p:cNvPr id="34" name="Diamond 33">
            <a:extLst>
              <a:ext uri="{FF2B5EF4-FFF2-40B4-BE49-F238E27FC236}">
                <a16:creationId xmlns:a16="http://schemas.microsoft.com/office/drawing/2014/main" id="{5409CDF3-97A9-314D-A914-6A3C85BEB21C}"/>
              </a:ext>
            </a:extLst>
          </p:cNvPr>
          <p:cNvSpPr/>
          <p:nvPr/>
        </p:nvSpPr>
        <p:spPr>
          <a:xfrm>
            <a:off x="2085493" y="2150740"/>
            <a:ext cx="194310" cy="194310"/>
          </a:xfrm>
          <a:prstGeom prst="diamond">
            <a:avLst/>
          </a:prstGeom>
          <a:solidFill>
            <a:srgbClr val="00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B8CDCB3-0A70-044E-B54E-68AA4FF201FD}"/>
              </a:ext>
            </a:extLst>
          </p:cNvPr>
          <p:cNvSpPr txBox="1"/>
          <p:nvPr/>
        </p:nvSpPr>
        <p:spPr>
          <a:xfrm>
            <a:off x="1544623" y="968701"/>
            <a:ext cx="768540" cy="526298"/>
          </a:xfrm>
          <a:prstGeom prst="rect">
            <a:avLst/>
          </a:prstGeom>
          <a:noFill/>
          <a:ln>
            <a:noFill/>
          </a:ln>
        </p:spPr>
        <p:txBody>
          <a:bodyPr wrap="square" lIns="27432" tIns="27432" rIns="27432" bIns="27432" rtlCol="0">
            <a:spAutoFit/>
          </a:bodyPr>
          <a:lstStyle/>
          <a:p>
            <a:pPr algn="ctr"/>
            <a:r>
              <a:rPr lang="en-US" sz="900" dirty="0" err="1"/>
              <a:t>L’Ralph</a:t>
            </a:r>
            <a:r>
              <a:rPr lang="en-US" sz="900" dirty="0"/>
              <a:t> onsite work resumed.</a:t>
            </a:r>
          </a:p>
          <a:p>
            <a:pPr algn="ctr"/>
            <a:r>
              <a:rPr lang="en-US" sz="900" dirty="0"/>
              <a:t>6/8/20</a:t>
            </a:r>
          </a:p>
        </p:txBody>
      </p:sp>
      <p:cxnSp>
        <p:nvCxnSpPr>
          <p:cNvPr id="36" name="Elbow Connector 35">
            <a:extLst>
              <a:ext uri="{FF2B5EF4-FFF2-40B4-BE49-F238E27FC236}">
                <a16:creationId xmlns:a16="http://schemas.microsoft.com/office/drawing/2014/main" id="{6C31470D-1F53-CD41-B144-462BB12AED41}"/>
              </a:ext>
            </a:extLst>
          </p:cNvPr>
          <p:cNvCxnSpPr>
            <a:cxnSpLocks/>
            <a:stCxn id="34" idx="0"/>
            <a:endCxn id="35" idx="2"/>
          </p:cNvCxnSpPr>
          <p:nvPr/>
        </p:nvCxnSpPr>
        <p:spPr>
          <a:xfrm rot="16200000" flipV="1">
            <a:off x="1727901" y="1695992"/>
            <a:ext cx="655741" cy="253755"/>
          </a:xfrm>
          <a:prstGeom prst="bentConnector3">
            <a:avLst/>
          </a:prstGeom>
        </p:spPr>
        <p:style>
          <a:lnRef idx="1">
            <a:schemeClr val="dk1"/>
          </a:lnRef>
          <a:fillRef idx="0">
            <a:schemeClr val="dk1"/>
          </a:fillRef>
          <a:effectRef idx="0">
            <a:schemeClr val="dk1"/>
          </a:effectRef>
          <a:fontRef idx="minor">
            <a:schemeClr val="tx1"/>
          </a:fontRef>
        </p:style>
      </p:cxnSp>
      <p:sp>
        <p:nvSpPr>
          <p:cNvPr id="37" name="Diamond 36">
            <a:extLst>
              <a:ext uri="{FF2B5EF4-FFF2-40B4-BE49-F238E27FC236}">
                <a16:creationId xmlns:a16="http://schemas.microsoft.com/office/drawing/2014/main" id="{C7599AC6-ECBB-F14E-99EF-8F23131BC3BC}"/>
              </a:ext>
            </a:extLst>
          </p:cNvPr>
          <p:cNvSpPr/>
          <p:nvPr/>
        </p:nvSpPr>
        <p:spPr>
          <a:xfrm>
            <a:off x="2552144" y="2149358"/>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5071E6FA-68E4-C94E-A5C0-8D22E1CDE60E}"/>
              </a:ext>
            </a:extLst>
          </p:cNvPr>
          <p:cNvSpPr txBox="1"/>
          <p:nvPr/>
        </p:nvSpPr>
        <p:spPr>
          <a:xfrm>
            <a:off x="2575225" y="3648170"/>
            <a:ext cx="796684" cy="5262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Lucy baselined the FAST**.</a:t>
            </a:r>
          </a:p>
          <a:p>
            <a:r>
              <a:rPr lang="en-US" sz="900" dirty="0"/>
              <a:t>6/28/20</a:t>
            </a:r>
          </a:p>
        </p:txBody>
      </p:sp>
      <p:cxnSp>
        <p:nvCxnSpPr>
          <p:cNvPr id="39" name="Elbow Connector 38">
            <a:extLst>
              <a:ext uri="{FF2B5EF4-FFF2-40B4-BE49-F238E27FC236}">
                <a16:creationId xmlns:a16="http://schemas.microsoft.com/office/drawing/2014/main" id="{FC324A91-C3B4-EC49-B891-ECAB6AD7738E}"/>
              </a:ext>
            </a:extLst>
          </p:cNvPr>
          <p:cNvCxnSpPr>
            <a:cxnSpLocks/>
            <a:stCxn id="37" idx="2"/>
            <a:endCxn id="38" idx="0"/>
          </p:cNvCxnSpPr>
          <p:nvPr/>
        </p:nvCxnSpPr>
        <p:spPr>
          <a:xfrm rot="16200000" flipH="1">
            <a:off x="2159182" y="2833785"/>
            <a:ext cx="1304502" cy="324268"/>
          </a:xfrm>
          <a:prstGeom prst="bentConnector3">
            <a:avLst>
              <a:gd name="adj1" fmla="val 70408"/>
            </a:avLst>
          </a:prstGeom>
        </p:spPr>
        <p:style>
          <a:lnRef idx="1">
            <a:schemeClr val="dk1"/>
          </a:lnRef>
          <a:fillRef idx="0">
            <a:schemeClr val="dk1"/>
          </a:fillRef>
          <a:effectRef idx="0">
            <a:schemeClr val="dk1"/>
          </a:effectRef>
          <a:fontRef idx="minor">
            <a:schemeClr val="tx1"/>
          </a:fontRef>
        </p:style>
      </p:cxnSp>
      <p:sp>
        <p:nvSpPr>
          <p:cNvPr id="40" name="Diamond 39">
            <a:extLst>
              <a:ext uri="{FF2B5EF4-FFF2-40B4-BE49-F238E27FC236}">
                <a16:creationId xmlns:a16="http://schemas.microsoft.com/office/drawing/2014/main" id="{EB7305D6-7F9E-0E45-B6CB-894CB32EFFCB}"/>
              </a:ext>
            </a:extLst>
          </p:cNvPr>
          <p:cNvSpPr/>
          <p:nvPr/>
        </p:nvSpPr>
        <p:spPr>
          <a:xfrm>
            <a:off x="3116187" y="2157587"/>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iamond 40">
            <a:extLst>
              <a:ext uri="{FF2B5EF4-FFF2-40B4-BE49-F238E27FC236}">
                <a16:creationId xmlns:a16="http://schemas.microsoft.com/office/drawing/2014/main" id="{7733D79F-66B7-CA44-84FA-45E7FA491BE4}"/>
              </a:ext>
            </a:extLst>
          </p:cNvPr>
          <p:cNvSpPr/>
          <p:nvPr/>
        </p:nvSpPr>
        <p:spPr>
          <a:xfrm>
            <a:off x="3430094" y="2157587"/>
            <a:ext cx="194310" cy="194310"/>
          </a:xfrm>
          <a:prstGeom prst="diamond">
            <a:avLst/>
          </a:prstGeom>
          <a:solidFill>
            <a:srgbClr val="00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iamond 41">
            <a:extLst>
              <a:ext uri="{FF2B5EF4-FFF2-40B4-BE49-F238E27FC236}">
                <a16:creationId xmlns:a16="http://schemas.microsoft.com/office/drawing/2014/main" id="{967563DF-0846-A640-A26F-46443890CA56}"/>
              </a:ext>
            </a:extLst>
          </p:cNvPr>
          <p:cNvSpPr/>
          <p:nvPr/>
        </p:nvSpPr>
        <p:spPr>
          <a:xfrm>
            <a:off x="3672443" y="2160929"/>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69749AEA-05D6-EB42-9032-2081F6CEEDB9}"/>
              </a:ext>
            </a:extLst>
          </p:cNvPr>
          <p:cNvSpPr txBox="1"/>
          <p:nvPr/>
        </p:nvSpPr>
        <p:spPr>
          <a:xfrm>
            <a:off x="2366225" y="972765"/>
            <a:ext cx="918075" cy="637097"/>
          </a:xfrm>
          <a:prstGeom prst="rect">
            <a:avLst/>
          </a:prstGeom>
          <a:noFill/>
          <a:ln>
            <a:noFill/>
          </a:ln>
        </p:spPr>
        <p:txBody>
          <a:bodyPr wrap="square" lIns="27432" tIns="27432" rIns="27432" bIns="27432" rtlCol="0">
            <a:spAutoFit/>
          </a:bodyPr>
          <a:lstStyle/>
          <a:p>
            <a:pPr algn="ctr"/>
            <a:r>
              <a:rPr lang="en-US" sz="900" dirty="0"/>
              <a:t>Lucy System Integration Review</a:t>
            </a:r>
          </a:p>
          <a:p>
            <a:pPr algn="ctr"/>
            <a:r>
              <a:rPr lang="en-US" sz="900" dirty="0"/>
              <a:t>7/27/20 – 7/31/20</a:t>
            </a:r>
          </a:p>
        </p:txBody>
      </p:sp>
      <p:cxnSp>
        <p:nvCxnSpPr>
          <p:cNvPr id="44" name="Elbow Connector 43">
            <a:extLst>
              <a:ext uri="{FF2B5EF4-FFF2-40B4-BE49-F238E27FC236}">
                <a16:creationId xmlns:a16="http://schemas.microsoft.com/office/drawing/2014/main" id="{CA6E07EB-DBED-C145-AF9C-CF89F64883D2}"/>
              </a:ext>
            </a:extLst>
          </p:cNvPr>
          <p:cNvCxnSpPr>
            <a:cxnSpLocks/>
            <a:stCxn id="43" idx="2"/>
            <a:endCxn id="40" idx="0"/>
          </p:cNvCxnSpPr>
          <p:nvPr/>
        </p:nvCxnSpPr>
        <p:spPr>
          <a:xfrm rot="16200000" flipH="1">
            <a:off x="2745440" y="1689684"/>
            <a:ext cx="547725" cy="388079"/>
          </a:xfrm>
          <a:prstGeom prst="bentConnector3">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CB1C0DA7-BB51-A64F-ABA5-8CDCA3DCE5F8}"/>
              </a:ext>
            </a:extLst>
          </p:cNvPr>
          <p:cNvSpPr txBox="1"/>
          <p:nvPr/>
        </p:nvSpPr>
        <p:spPr>
          <a:xfrm>
            <a:off x="3398610" y="3648170"/>
            <a:ext cx="971070" cy="747897"/>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Start of ATLO, Red &amp; Blue Teams, and extended days (5x1).</a:t>
            </a:r>
          </a:p>
          <a:p>
            <a:r>
              <a:rPr lang="en-US" sz="900" dirty="0"/>
              <a:t>8/10/20</a:t>
            </a:r>
          </a:p>
        </p:txBody>
      </p:sp>
      <p:cxnSp>
        <p:nvCxnSpPr>
          <p:cNvPr id="46" name="Elbow Connector 45">
            <a:extLst>
              <a:ext uri="{FF2B5EF4-FFF2-40B4-BE49-F238E27FC236}">
                <a16:creationId xmlns:a16="http://schemas.microsoft.com/office/drawing/2014/main" id="{EF273964-77D0-4840-BBE5-BBEA36E44C0B}"/>
              </a:ext>
            </a:extLst>
          </p:cNvPr>
          <p:cNvCxnSpPr>
            <a:cxnSpLocks/>
            <a:stCxn id="41" idx="2"/>
            <a:endCxn id="45" idx="0"/>
          </p:cNvCxnSpPr>
          <p:nvPr/>
        </p:nvCxnSpPr>
        <p:spPr>
          <a:xfrm rot="16200000" flipH="1">
            <a:off x="3057561" y="2821585"/>
            <a:ext cx="1296273" cy="356896"/>
          </a:xfrm>
          <a:prstGeom prst="bentConnector3">
            <a:avLst>
              <a:gd name="adj1" fmla="val 74109"/>
            </a:avLst>
          </a:prstGeom>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46DA1DCE-3A3A-7747-9D0D-44EBAFBD6AFC}"/>
              </a:ext>
            </a:extLst>
          </p:cNvPr>
          <p:cNvSpPr txBox="1"/>
          <p:nvPr/>
        </p:nvSpPr>
        <p:spPr>
          <a:xfrm>
            <a:off x="3538581" y="967581"/>
            <a:ext cx="1187999" cy="637097"/>
          </a:xfrm>
          <a:prstGeom prst="rect">
            <a:avLst/>
          </a:prstGeom>
          <a:noFill/>
          <a:ln>
            <a:noFill/>
          </a:ln>
        </p:spPr>
        <p:txBody>
          <a:bodyPr wrap="square" lIns="27432" tIns="27432" rIns="27432" bIns="27432" rtlCol="0">
            <a:spAutoFit/>
          </a:bodyPr>
          <a:lstStyle/>
          <a:p>
            <a:pPr algn="ctr"/>
            <a:r>
              <a:rPr lang="en-US" sz="900" dirty="0"/>
              <a:t>Key Decision Point-D (DPMC). $8.2Mil augmentation from HQ UFE.</a:t>
            </a:r>
          </a:p>
          <a:p>
            <a:pPr algn="ctr"/>
            <a:r>
              <a:rPr lang="en-US" sz="900" dirty="0"/>
              <a:t>8/25/20</a:t>
            </a:r>
          </a:p>
        </p:txBody>
      </p:sp>
      <p:cxnSp>
        <p:nvCxnSpPr>
          <p:cNvPr id="48" name="Elbow Connector 47">
            <a:extLst>
              <a:ext uri="{FF2B5EF4-FFF2-40B4-BE49-F238E27FC236}">
                <a16:creationId xmlns:a16="http://schemas.microsoft.com/office/drawing/2014/main" id="{91B99379-0D3B-4B42-9CAA-DD58DD32E0D9}"/>
              </a:ext>
            </a:extLst>
          </p:cNvPr>
          <p:cNvCxnSpPr>
            <a:cxnSpLocks/>
            <a:stCxn id="42" idx="0"/>
            <a:endCxn id="47" idx="2"/>
          </p:cNvCxnSpPr>
          <p:nvPr/>
        </p:nvCxnSpPr>
        <p:spPr>
          <a:xfrm rot="5400000" flipH="1" flipV="1">
            <a:off x="3672964" y="1701313"/>
            <a:ext cx="556251" cy="362983"/>
          </a:xfrm>
          <a:prstGeom prst="bentConnector3">
            <a:avLst/>
          </a:prstGeom>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E76E924E-4761-8D40-88F7-B3675A5E949A}"/>
              </a:ext>
            </a:extLst>
          </p:cNvPr>
          <p:cNvSpPr txBox="1"/>
          <p:nvPr/>
        </p:nvSpPr>
        <p:spPr>
          <a:xfrm>
            <a:off x="728684" y="2677432"/>
            <a:ext cx="524503" cy="424732"/>
          </a:xfrm>
          <a:prstGeom prst="rect">
            <a:avLst/>
          </a:prstGeom>
          <a:solidFill>
            <a:schemeClr val="bg1"/>
          </a:solidFill>
        </p:spPr>
        <p:txBody>
          <a:bodyPr wrap="none" rtlCol="0">
            <a:spAutoFit/>
          </a:bodyPr>
          <a:lstStyle/>
          <a:p>
            <a:pPr algn="ctr"/>
            <a:r>
              <a:rPr lang="en-US" sz="1200" dirty="0"/>
              <a:t>Apr</a:t>
            </a:r>
          </a:p>
          <a:p>
            <a:pPr algn="ctr"/>
            <a:r>
              <a:rPr lang="en-US" sz="1200" dirty="0"/>
              <a:t>2020</a:t>
            </a:r>
          </a:p>
        </p:txBody>
      </p:sp>
      <p:sp>
        <p:nvSpPr>
          <p:cNvPr id="50" name="TextBox 49">
            <a:extLst>
              <a:ext uri="{FF2B5EF4-FFF2-40B4-BE49-F238E27FC236}">
                <a16:creationId xmlns:a16="http://schemas.microsoft.com/office/drawing/2014/main" id="{C4E9FE00-6250-704B-BF51-CC53F0352243}"/>
              </a:ext>
            </a:extLst>
          </p:cNvPr>
          <p:cNvSpPr txBox="1"/>
          <p:nvPr/>
        </p:nvSpPr>
        <p:spPr>
          <a:xfrm>
            <a:off x="2446443" y="2677432"/>
            <a:ext cx="524503" cy="424732"/>
          </a:xfrm>
          <a:prstGeom prst="rect">
            <a:avLst/>
          </a:prstGeom>
          <a:solidFill>
            <a:schemeClr val="bg1"/>
          </a:solidFill>
        </p:spPr>
        <p:txBody>
          <a:bodyPr wrap="none" rtlCol="0">
            <a:spAutoFit/>
          </a:bodyPr>
          <a:lstStyle>
            <a:defPPr>
              <a:defRPr lang="en-US"/>
            </a:defPPr>
            <a:lvl1pPr algn="ctr">
              <a:defRPr sz="1200"/>
            </a:lvl1pPr>
          </a:lstStyle>
          <a:p>
            <a:r>
              <a:rPr lang="en-US" dirty="0"/>
              <a:t>Jul</a:t>
            </a:r>
          </a:p>
          <a:p>
            <a:r>
              <a:rPr lang="en-US" dirty="0"/>
              <a:t>2020</a:t>
            </a:r>
          </a:p>
        </p:txBody>
      </p:sp>
      <p:sp>
        <p:nvSpPr>
          <p:cNvPr id="51" name="Diamond 50">
            <a:extLst>
              <a:ext uri="{FF2B5EF4-FFF2-40B4-BE49-F238E27FC236}">
                <a16:creationId xmlns:a16="http://schemas.microsoft.com/office/drawing/2014/main" id="{05FDFDF5-CA69-9247-8646-E9D3F78A3602}"/>
              </a:ext>
            </a:extLst>
          </p:cNvPr>
          <p:cNvSpPr/>
          <p:nvPr/>
        </p:nvSpPr>
        <p:spPr>
          <a:xfrm>
            <a:off x="4883590" y="2157587"/>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Diamond 51">
            <a:extLst>
              <a:ext uri="{FF2B5EF4-FFF2-40B4-BE49-F238E27FC236}">
                <a16:creationId xmlns:a16="http://schemas.microsoft.com/office/drawing/2014/main" id="{DBBE4334-DDE3-274A-A1F0-C0FDB47F54DF}"/>
              </a:ext>
            </a:extLst>
          </p:cNvPr>
          <p:cNvSpPr/>
          <p:nvPr/>
        </p:nvSpPr>
        <p:spPr>
          <a:xfrm>
            <a:off x="5797366" y="2142790"/>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Diamond 52">
            <a:extLst>
              <a:ext uri="{FF2B5EF4-FFF2-40B4-BE49-F238E27FC236}">
                <a16:creationId xmlns:a16="http://schemas.microsoft.com/office/drawing/2014/main" id="{3128CB07-7A6D-1A43-A569-8D69160D7B3D}"/>
              </a:ext>
            </a:extLst>
          </p:cNvPr>
          <p:cNvSpPr/>
          <p:nvPr/>
        </p:nvSpPr>
        <p:spPr>
          <a:xfrm>
            <a:off x="6556204" y="2142383"/>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iamond 53">
            <a:extLst>
              <a:ext uri="{FF2B5EF4-FFF2-40B4-BE49-F238E27FC236}">
                <a16:creationId xmlns:a16="http://schemas.microsoft.com/office/drawing/2014/main" id="{6AB3A4C6-38AE-9144-8F71-63D3AC1EB398}"/>
              </a:ext>
            </a:extLst>
          </p:cNvPr>
          <p:cNvSpPr/>
          <p:nvPr/>
        </p:nvSpPr>
        <p:spPr>
          <a:xfrm>
            <a:off x="6928804" y="2142383"/>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0A943850-69E0-E849-A700-301110056438}"/>
              </a:ext>
            </a:extLst>
          </p:cNvPr>
          <p:cNvSpPr txBox="1"/>
          <p:nvPr/>
        </p:nvSpPr>
        <p:spPr>
          <a:xfrm>
            <a:off x="4291570" y="3669086"/>
            <a:ext cx="971071" cy="637097"/>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L’LORRI ATLO Integration Readiness Review (AIRR)</a:t>
            </a:r>
          </a:p>
          <a:p>
            <a:r>
              <a:rPr lang="en-US" sz="900" dirty="0"/>
              <a:t>10/29/20</a:t>
            </a:r>
          </a:p>
        </p:txBody>
      </p:sp>
      <p:cxnSp>
        <p:nvCxnSpPr>
          <p:cNvPr id="56" name="Elbow Connector 55">
            <a:extLst>
              <a:ext uri="{FF2B5EF4-FFF2-40B4-BE49-F238E27FC236}">
                <a16:creationId xmlns:a16="http://schemas.microsoft.com/office/drawing/2014/main" id="{FBFD1490-7A0A-5F4C-85BD-2B22E34A769A}"/>
              </a:ext>
            </a:extLst>
          </p:cNvPr>
          <p:cNvCxnSpPr>
            <a:cxnSpLocks/>
            <a:stCxn id="51" idx="2"/>
            <a:endCxn id="55" idx="0"/>
          </p:cNvCxnSpPr>
          <p:nvPr/>
        </p:nvCxnSpPr>
        <p:spPr>
          <a:xfrm rot="5400000">
            <a:off x="4220332" y="2908672"/>
            <a:ext cx="1317189" cy="203639"/>
          </a:xfrm>
          <a:prstGeom prst="bentConnector3">
            <a:avLst>
              <a:gd name="adj1" fmla="val 72847"/>
            </a:avLst>
          </a:prstGeom>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D0CA3E3E-63F3-4C43-8F44-D8F6838D1A19}"/>
              </a:ext>
            </a:extLst>
          </p:cNvPr>
          <p:cNvSpPr txBox="1"/>
          <p:nvPr/>
        </p:nvSpPr>
        <p:spPr>
          <a:xfrm>
            <a:off x="4750694" y="2677432"/>
            <a:ext cx="524503" cy="424732"/>
          </a:xfrm>
          <a:prstGeom prst="rect">
            <a:avLst/>
          </a:prstGeom>
          <a:solidFill>
            <a:schemeClr val="bg1"/>
          </a:solidFill>
        </p:spPr>
        <p:txBody>
          <a:bodyPr wrap="none" rtlCol="0">
            <a:spAutoFit/>
          </a:bodyPr>
          <a:lstStyle/>
          <a:p>
            <a:pPr algn="ctr"/>
            <a:r>
              <a:rPr lang="en-US" sz="1200" dirty="0"/>
              <a:t>Nov</a:t>
            </a:r>
          </a:p>
          <a:p>
            <a:pPr algn="ctr"/>
            <a:r>
              <a:rPr lang="en-US" sz="1200" dirty="0"/>
              <a:t>2020</a:t>
            </a:r>
          </a:p>
        </p:txBody>
      </p:sp>
      <p:sp>
        <p:nvSpPr>
          <p:cNvPr id="58" name="TextBox 57">
            <a:extLst>
              <a:ext uri="{FF2B5EF4-FFF2-40B4-BE49-F238E27FC236}">
                <a16:creationId xmlns:a16="http://schemas.microsoft.com/office/drawing/2014/main" id="{D337C97B-863D-E34E-B633-06F2F9ED5115}"/>
              </a:ext>
            </a:extLst>
          </p:cNvPr>
          <p:cNvSpPr txBox="1"/>
          <p:nvPr/>
        </p:nvSpPr>
        <p:spPr>
          <a:xfrm>
            <a:off x="4790518" y="972331"/>
            <a:ext cx="619711" cy="415498"/>
          </a:xfrm>
          <a:prstGeom prst="rect">
            <a:avLst/>
          </a:prstGeom>
          <a:noFill/>
          <a:ln>
            <a:noFill/>
          </a:ln>
        </p:spPr>
        <p:txBody>
          <a:bodyPr wrap="square" lIns="27432" tIns="27432" rIns="27432" bIns="27432" rtlCol="0">
            <a:spAutoFit/>
          </a:bodyPr>
          <a:lstStyle/>
          <a:p>
            <a:pPr algn="ctr"/>
            <a:r>
              <a:rPr lang="en-US" sz="900" dirty="0"/>
              <a:t>L’TES AIRR</a:t>
            </a:r>
          </a:p>
          <a:p>
            <a:pPr algn="ctr"/>
            <a:r>
              <a:rPr lang="en-US" sz="900" dirty="0"/>
              <a:t>12/16/20</a:t>
            </a:r>
          </a:p>
        </p:txBody>
      </p:sp>
      <p:cxnSp>
        <p:nvCxnSpPr>
          <p:cNvPr id="59" name="Elbow Connector 58">
            <a:extLst>
              <a:ext uri="{FF2B5EF4-FFF2-40B4-BE49-F238E27FC236}">
                <a16:creationId xmlns:a16="http://schemas.microsoft.com/office/drawing/2014/main" id="{0D7415D1-CC1F-5744-8E85-E3B9CE54A8BF}"/>
              </a:ext>
            </a:extLst>
          </p:cNvPr>
          <p:cNvCxnSpPr>
            <a:cxnSpLocks/>
            <a:stCxn id="52" idx="0"/>
            <a:endCxn id="58" idx="2"/>
          </p:cNvCxnSpPr>
          <p:nvPr/>
        </p:nvCxnSpPr>
        <p:spPr>
          <a:xfrm rot="16200000" flipV="1">
            <a:off x="5119968" y="1368236"/>
            <a:ext cx="754961" cy="794147"/>
          </a:xfrm>
          <a:prstGeom prst="bentConnector3">
            <a:avLst/>
          </a:prstGeom>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981AD76F-879D-5C4D-A8E0-89C525719867}"/>
              </a:ext>
            </a:extLst>
          </p:cNvPr>
          <p:cNvSpPr txBox="1"/>
          <p:nvPr/>
        </p:nvSpPr>
        <p:spPr>
          <a:xfrm>
            <a:off x="5634728" y="966224"/>
            <a:ext cx="696005" cy="4154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err="1"/>
              <a:t>L’Ralph</a:t>
            </a:r>
            <a:r>
              <a:rPr lang="en-US" sz="900" dirty="0"/>
              <a:t> AIRR</a:t>
            </a:r>
          </a:p>
          <a:p>
            <a:r>
              <a:rPr lang="en-US" sz="900" dirty="0"/>
              <a:t>1/25/21</a:t>
            </a:r>
          </a:p>
        </p:txBody>
      </p:sp>
      <p:cxnSp>
        <p:nvCxnSpPr>
          <p:cNvPr id="61" name="Elbow Connector 60">
            <a:extLst>
              <a:ext uri="{FF2B5EF4-FFF2-40B4-BE49-F238E27FC236}">
                <a16:creationId xmlns:a16="http://schemas.microsoft.com/office/drawing/2014/main" id="{BB8419F1-3C98-0B44-8012-435C1DF63F06}"/>
              </a:ext>
            </a:extLst>
          </p:cNvPr>
          <p:cNvCxnSpPr>
            <a:cxnSpLocks/>
            <a:stCxn id="53" idx="0"/>
            <a:endCxn id="60" idx="2"/>
          </p:cNvCxnSpPr>
          <p:nvPr/>
        </p:nvCxnSpPr>
        <p:spPr>
          <a:xfrm rot="16200000" flipV="1">
            <a:off x="5937715" y="1426739"/>
            <a:ext cx="760661" cy="67062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CFBF2340-B12F-234A-BBDD-89092F16C0E3}"/>
              </a:ext>
            </a:extLst>
          </p:cNvPr>
          <p:cNvSpPr txBox="1"/>
          <p:nvPr/>
        </p:nvSpPr>
        <p:spPr>
          <a:xfrm>
            <a:off x="6479511" y="2648616"/>
            <a:ext cx="524503" cy="424732"/>
          </a:xfrm>
          <a:prstGeom prst="rect">
            <a:avLst/>
          </a:prstGeom>
          <a:solidFill>
            <a:schemeClr val="bg1"/>
          </a:solidFill>
        </p:spPr>
        <p:txBody>
          <a:bodyPr wrap="none" rtlCol="0">
            <a:spAutoFit/>
          </a:bodyPr>
          <a:lstStyle/>
          <a:p>
            <a:pPr algn="ctr"/>
            <a:r>
              <a:rPr lang="en-US" sz="1200" dirty="0"/>
              <a:t>Feb</a:t>
            </a:r>
          </a:p>
          <a:p>
            <a:pPr algn="ctr"/>
            <a:r>
              <a:rPr lang="en-US" sz="1200" dirty="0"/>
              <a:t>2021</a:t>
            </a:r>
          </a:p>
        </p:txBody>
      </p:sp>
      <p:sp>
        <p:nvSpPr>
          <p:cNvPr id="63" name="TextBox 62">
            <a:extLst>
              <a:ext uri="{FF2B5EF4-FFF2-40B4-BE49-F238E27FC236}">
                <a16:creationId xmlns:a16="http://schemas.microsoft.com/office/drawing/2014/main" id="{D222E8B0-EE21-2B40-B491-CEE0206DA2F1}"/>
              </a:ext>
            </a:extLst>
          </p:cNvPr>
          <p:cNvSpPr txBox="1"/>
          <p:nvPr/>
        </p:nvSpPr>
        <p:spPr>
          <a:xfrm>
            <a:off x="6516597" y="3648170"/>
            <a:ext cx="878919" cy="637097"/>
          </a:xfrm>
          <a:prstGeom prst="rect">
            <a:avLst/>
          </a:prstGeom>
          <a:noFill/>
          <a:ln>
            <a:noFill/>
          </a:ln>
        </p:spPr>
        <p:txBody>
          <a:bodyPr wrap="square" lIns="27432" tIns="27432" rIns="27432" bIns="27432" rtlCol="0">
            <a:spAutoFit/>
          </a:bodyPr>
          <a:lstStyle/>
          <a:p>
            <a:pPr algn="ctr"/>
            <a:r>
              <a:rPr lang="en-US" sz="900" dirty="0"/>
              <a:t>Lucy Pre-Environmental Review</a:t>
            </a:r>
          </a:p>
          <a:p>
            <a:pPr algn="ctr"/>
            <a:r>
              <a:rPr lang="en-US" sz="900" dirty="0"/>
              <a:t>2/16/21 – 2/18/21</a:t>
            </a:r>
          </a:p>
        </p:txBody>
      </p:sp>
      <p:cxnSp>
        <p:nvCxnSpPr>
          <p:cNvPr id="64" name="Elbow Connector 63">
            <a:extLst>
              <a:ext uri="{FF2B5EF4-FFF2-40B4-BE49-F238E27FC236}">
                <a16:creationId xmlns:a16="http://schemas.microsoft.com/office/drawing/2014/main" id="{67B67A10-3791-B84F-A507-9BA9D75CC4A6}"/>
              </a:ext>
            </a:extLst>
          </p:cNvPr>
          <p:cNvCxnSpPr>
            <a:cxnSpLocks/>
            <a:stCxn id="63" idx="0"/>
            <a:endCxn id="54" idx="2"/>
          </p:cNvCxnSpPr>
          <p:nvPr/>
        </p:nvCxnSpPr>
        <p:spPr>
          <a:xfrm rot="5400000" flipH="1" flipV="1">
            <a:off x="6335270" y="2957481"/>
            <a:ext cx="1311477" cy="69902"/>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5" name="Diamond 64">
            <a:extLst>
              <a:ext uri="{FF2B5EF4-FFF2-40B4-BE49-F238E27FC236}">
                <a16:creationId xmlns:a16="http://schemas.microsoft.com/office/drawing/2014/main" id="{840EEFD0-085E-6A47-9D19-0FD5FFACE931}"/>
              </a:ext>
            </a:extLst>
          </p:cNvPr>
          <p:cNvSpPr/>
          <p:nvPr/>
        </p:nvSpPr>
        <p:spPr>
          <a:xfrm>
            <a:off x="6165808" y="2139690"/>
            <a:ext cx="194310" cy="194310"/>
          </a:xfrm>
          <a:prstGeom prst="diamond">
            <a:avLst/>
          </a:prstGeom>
          <a:solidFill>
            <a:srgbClr val="000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BA5F3B4-E022-5C45-BD05-2B5DD0A3933C}"/>
              </a:ext>
            </a:extLst>
          </p:cNvPr>
          <p:cNvSpPr txBox="1"/>
          <p:nvPr/>
        </p:nvSpPr>
        <p:spPr>
          <a:xfrm>
            <a:off x="5389512" y="3648170"/>
            <a:ext cx="1010546" cy="747897"/>
          </a:xfrm>
          <a:prstGeom prst="rect">
            <a:avLst/>
          </a:prstGeom>
          <a:noFill/>
          <a:ln>
            <a:noFill/>
          </a:ln>
        </p:spPr>
        <p:txBody>
          <a:bodyPr wrap="square" lIns="27432" tIns="27432" rIns="27432" bIns="27432" rtlCol="0">
            <a:spAutoFit/>
          </a:bodyPr>
          <a:lstStyle/>
          <a:p>
            <a:pPr algn="ctr"/>
            <a:r>
              <a:rPr lang="en-US" sz="900" dirty="0"/>
              <a:t>Transition to 7x1 work week with Red/Blue &amp; Orange/Green Teams</a:t>
            </a:r>
          </a:p>
          <a:p>
            <a:pPr algn="ctr"/>
            <a:r>
              <a:rPr lang="en-US" sz="900" dirty="0"/>
              <a:t>1/4/21</a:t>
            </a:r>
          </a:p>
        </p:txBody>
      </p:sp>
      <p:cxnSp>
        <p:nvCxnSpPr>
          <p:cNvPr id="67" name="Elbow Connector 66">
            <a:extLst>
              <a:ext uri="{FF2B5EF4-FFF2-40B4-BE49-F238E27FC236}">
                <a16:creationId xmlns:a16="http://schemas.microsoft.com/office/drawing/2014/main" id="{F481C237-1E97-9F4C-9927-E1CA0C47ABED}"/>
              </a:ext>
            </a:extLst>
          </p:cNvPr>
          <p:cNvCxnSpPr>
            <a:cxnSpLocks/>
            <a:stCxn id="65" idx="2"/>
            <a:endCxn id="66" idx="0"/>
          </p:cNvCxnSpPr>
          <p:nvPr/>
        </p:nvCxnSpPr>
        <p:spPr>
          <a:xfrm rot="5400000">
            <a:off x="5421789" y="2806996"/>
            <a:ext cx="1314170" cy="368178"/>
          </a:xfrm>
          <a:prstGeom prst="bentConnector3">
            <a:avLst>
              <a:gd name="adj1" fmla="val 71138"/>
            </a:avLst>
          </a:prstGeom>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3FCF3CF0-9C2A-1348-9203-0C4F01DD8CE1}"/>
              </a:ext>
            </a:extLst>
          </p:cNvPr>
          <p:cNvSpPr txBox="1"/>
          <p:nvPr/>
        </p:nvSpPr>
        <p:spPr>
          <a:xfrm>
            <a:off x="5903374" y="2677432"/>
            <a:ext cx="524504" cy="424732"/>
          </a:xfrm>
          <a:prstGeom prst="rect">
            <a:avLst/>
          </a:prstGeom>
          <a:solidFill>
            <a:schemeClr val="bg1"/>
          </a:solidFill>
        </p:spPr>
        <p:txBody>
          <a:bodyPr wrap="none" rtlCol="0">
            <a:spAutoFit/>
          </a:bodyPr>
          <a:lstStyle/>
          <a:p>
            <a:pPr algn="ctr"/>
            <a:r>
              <a:rPr lang="en-US" sz="1200" dirty="0"/>
              <a:t>Jan</a:t>
            </a:r>
          </a:p>
          <a:p>
            <a:pPr algn="ctr"/>
            <a:r>
              <a:rPr lang="en-US" sz="1200" dirty="0"/>
              <a:t>2021</a:t>
            </a:r>
          </a:p>
        </p:txBody>
      </p:sp>
      <p:sp>
        <p:nvSpPr>
          <p:cNvPr id="70" name="TextBox 69">
            <a:extLst>
              <a:ext uri="{FF2B5EF4-FFF2-40B4-BE49-F238E27FC236}">
                <a16:creationId xmlns:a16="http://schemas.microsoft.com/office/drawing/2014/main" id="{77B9DCE2-41D0-FA44-829B-EEABA84FEECE}"/>
              </a:ext>
            </a:extLst>
          </p:cNvPr>
          <p:cNvSpPr txBox="1"/>
          <p:nvPr/>
        </p:nvSpPr>
        <p:spPr>
          <a:xfrm>
            <a:off x="8207362" y="2706248"/>
            <a:ext cx="524503" cy="424732"/>
          </a:xfrm>
          <a:prstGeom prst="rect">
            <a:avLst/>
          </a:prstGeom>
          <a:solidFill>
            <a:schemeClr val="bg1"/>
          </a:solidFill>
        </p:spPr>
        <p:txBody>
          <a:bodyPr wrap="none" rtlCol="0">
            <a:spAutoFit/>
          </a:bodyPr>
          <a:lstStyle/>
          <a:p>
            <a:pPr algn="ctr"/>
            <a:r>
              <a:rPr lang="en-US" sz="1200" dirty="0"/>
              <a:t>May</a:t>
            </a:r>
          </a:p>
          <a:p>
            <a:pPr algn="ctr"/>
            <a:r>
              <a:rPr lang="en-US" sz="1200" dirty="0"/>
              <a:t>2021</a:t>
            </a:r>
          </a:p>
        </p:txBody>
      </p:sp>
      <p:sp>
        <p:nvSpPr>
          <p:cNvPr id="73" name="TextBox 72">
            <a:extLst>
              <a:ext uri="{FF2B5EF4-FFF2-40B4-BE49-F238E27FC236}">
                <a16:creationId xmlns:a16="http://schemas.microsoft.com/office/drawing/2014/main" id="{1DF345AC-6148-B243-9423-4BD0731464D9}"/>
              </a:ext>
            </a:extLst>
          </p:cNvPr>
          <p:cNvSpPr txBox="1"/>
          <p:nvPr/>
        </p:nvSpPr>
        <p:spPr>
          <a:xfrm>
            <a:off x="7627387" y="2677432"/>
            <a:ext cx="524503" cy="424732"/>
          </a:xfrm>
          <a:prstGeom prst="rect">
            <a:avLst/>
          </a:prstGeom>
          <a:solidFill>
            <a:schemeClr val="bg1"/>
          </a:solidFill>
        </p:spPr>
        <p:txBody>
          <a:bodyPr wrap="none" rtlCol="0">
            <a:spAutoFit/>
          </a:bodyPr>
          <a:lstStyle/>
          <a:p>
            <a:pPr algn="ctr"/>
            <a:r>
              <a:rPr lang="en-US" sz="1200" dirty="0"/>
              <a:t>Apr</a:t>
            </a:r>
          </a:p>
          <a:p>
            <a:pPr algn="ctr"/>
            <a:r>
              <a:rPr lang="en-US" sz="1200" dirty="0"/>
              <a:t>2021</a:t>
            </a:r>
          </a:p>
        </p:txBody>
      </p:sp>
      <p:sp>
        <p:nvSpPr>
          <p:cNvPr id="76" name="TextBox 75">
            <a:extLst>
              <a:ext uri="{FF2B5EF4-FFF2-40B4-BE49-F238E27FC236}">
                <a16:creationId xmlns:a16="http://schemas.microsoft.com/office/drawing/2014/main" id="{CDA03B10-6616-2E4D-AFC7-192BF60E417A}"/>
              </a:ext>
            </a:extLst>
          </p:cNvPr>
          <p:cNvSpPr txBox="1"/>
          <p:nvPr/>
        </p:nvSpPr>
        <p:spPr>
          <a:xfrm>
            <a:off x="10986" y="5885812"/>
            <a:ext cx="12192000" cy="683264"/>
          </a:xfrm>
          <a:prstGeom prst="rect">
            <a:avLst/>
          </a:prstGeom>
          <a:solidFill>
            <a:srgbClr val="002060"/>
          </a:solidFill>
        </p:spPr>
        <p:txBody>
          <a:bodyPr wrap="square">
            <a:spAutoFit/>
          </a:bodyPr>
          <a:lstStyle>
            <a:defPPr>
              <a:defRPr lang="en-US"/>
            </a:defPPr>
            <a:lvl1pPr algn="ctr">
              <a:spcBef>
                <a:spcPts val="0"/>
              </a:spcBef>
              <a:defRPr>
                <a:solidFill>
                  <a:schemeClr val="bg1"/>
                </a:solidFill>
              </a:defRPr>
            </a:lvl1pPr>
          </a:lstStyle>
          <a:p>
            <a:r>
              <a:rPr lang="en-US" dirty="0"/>
              <a:t>Lucy launched on time and under budget during a pandemic;  </a:t>
            </a:r>
          </a:p>
          <a:p>
            <a:r>
              <a:rPr lang="en-US" dirty="0"/>
              <a:t>compressing 9.5 months of work into 7 months, while keeping the team safe!</a:t>
            </a:r>
          </a:p>
        </p:txBody>
      </p:sp>
      <p:sp>
        <p:nvSpPr>
          <p:cNvPr id="83" name="TextBox 82">
            <a:extLst>
              <a:ext uri="{FF2B5EF4-FFF2-40B4-BE49-F238E27FC236}">
                <a16:creationId xmlns:a16="http://schemas.microsoft.com/office/drawing/2014/main" id="{A6EFE287-7B34-FF4E-B8FB-BA9944DD82CD}"/>
              </a:ext>
            </a:extLst>
          </p:cNvPr>
          <p:cNvSpPr txBox="1"/>
          <p:nvPr/>
        </p:nvSpPr>
        <p:spPr>
          <a:xfrm>
            <a:off x="10505321" y="2702532"/>
            <a:ext cx="524503" cy="424732"/>
          </a:xfrm>
          <a:prstGeom prst="rect">
            <a:avLst/>
          </a:prstGeom>
          <a:solidFill>
            <a:schemeClr val="bg1"/>
          </a:solidFill>
        </p:spPr>
        <p:txBody>
          <a:bodyPr wrap="none" rtlCol="0">
            <a:spAutoFit/>
          </a:bodyPr>
          <a:lstStyle/>
          <a:p>
            <a:pPr algn="ctr"/>
            <a:r>
              <a:rPr lang="en-US" sz="1200" dirty="0"/>
              <a:t>Sep</a:t>
            </a:r>
          </a:p>
          <a:p>
            <a:pPr algn="ctr"/>
            <a:r>
              <a:rPr lang="en-US" sz="1200" dirty="0"/>
              <a:t>2021</a:t>
            </a:r>
          </a:p>
        </p:txBody>
      </p:sp>
      <p:sp>
        <p:nvSpPr>
          <p:cNvPr id="84" name="TextBox 83">
            <a:extLst>
              <a:ext uri="{FF2B5EF4-FFF2-40B4-BE49-F238E27FC236}">
                <a16:creationId xmlns:a16="http://schemas.microsoft.com/office/drawing/2014/main" id="{251347DB-8BEA-4A48-BA05-0DBB039E2724}"/>
              </a:ext>
            </a:extLst>
          </p:cNvPr>
          <p:cNvSpPr txBox="1"/>
          <p:nvPr/>
        </p:nvSpPr>
        <p:spPr>
          <a:xfrm>
            <a:off x="11081796" y="2702532"/>
            <a:ext cx="524504" cy="424732"/>
          </a:xfrm>
          <a:prstGeom prst="rect">
            <a:avLst/>
          </a:prstGeom>
          <a:solidFill>
            <a:schemeClr val="bg1"/>
          </a:solidFill>
        </p:spPr>
        <p:txBody>
          <a:bodyPr wrap="none" rtlCol="0">
            <a:spAutoFit/>
          </a:bodyPr>
          <a:lstStyle/>
          <a:p>
            <a:pPr algn="ctr"/>
            <a:r>
              <a:rPr lang="en-US" sz="1200" dirty="0"/>
              <a:t>Oct</a:t>
            </a:r>
          </a:p>
          <a:p>
            <a:pPr algn="ctr"/>
            <a:r>
              <a:rPr lang="en-US" sz="1200" dirty="0"/>
              <a:t>2021</a:t>
            </a:r>
          </a:p>
        </p:txBody>
      </p:sp>
      <p:sp>
        <p:nvSpPr>
          <p:cNvPr id="85" name="TextBox 84">
            <a:extLst>
              <a:ext uri="{FF2B5EF4-FFF2-40B4-BE49-F238E27FC236}">
                <a16:creationId xmlns:a16="http://schemas.microsoft.com/office/drawing/2014/main" id="{5B4A2A01-D89B-154D-8354-B2087E99CBB8}"/>
              </a:ext>
            </a:extLst>
          </p:cNvPr>
          <p:cNvSpPr txBox="1"/>
          <p:nvPr/>
        </p:nvSpPr>
        <p:spPr>
          <a:xfrm>
            <a:off x="9345941" y="2702532"/>
            <a:ext cx="524504" cy="424732"/>
          </a:xfrm>
          <a:prstGeom prst="rect">
            <a:avLst/>
          </a:prstGeom>
          <a:solidFill>
            <a:schemeClr val="bg1"/>
          </a:solidFill>
        </p:spPr>
        <p:txBody>
          <a:bodyPr wrap="none" rtlCol="0">
            <a:spAutoFit/>
          </a:bodyPr>
          <a:lstStyle>
            <a:defPPr>
              <a:defRPr lang="en-US"/>
            </a:defPPr>
            <a:lvl1pPr algn="ctr">
              <a:defRPr sz="1200"/>
            </a:lvl1pPr>
          </a:lstStyle>
          <a:p>
            <a:r>
              <a:rPr lang="en-US" dirty="0"/>
              <a:t>Jul</a:t>
            </a:r>
          </a:p>
          <a:p>
            <a:r>
              <a:rPr lang="en-US" dirty="0"/>
              <a:t>2021</a:t>
            </a:r>
          </a:p>
        </p:txBody>
      </p:sp>
      <p:sp>
        <p:nvSpPr>
          <p:cNvPr id="86" name="TextBox 85">
            <a:extLst>
              <a:ext uri="{FF2B5EF4-FFF2-40B4-BE49-F238E27FC236}">
                <a16:creationId xmlns:a16="http://schemas.microsoft.com/office/drawing/2014/main" id="{72BAD425-1EC7-4F45-93B2-8ABC440AE7AB}"/>
              </a:ext>
            </a:extLst>
          </p:cNvPr>
          <p:cNvSpPr txBox="1"/>
          <p:nvPr/>
        </p:nvSpPr>
        <p:spPr>
          <a:xfrm>
            <a:off x="11650193" y="2702532"/>
            <a:ext cx="524503" cy="424732"/>
          </a:xfrm>
          <a:prstGeom prst="rect">
            <a:avLst/>
          </a:prstGeom>
          <a:solidFill>
            <a:schemeClr val="bg1"/>
          </a:solidFill>
        </p:spPr>
        <p:txBody>
          <a:bodyPr wrap="none" rtlCol="0">
            <a:spAutoFit/>
          </a:bodyPr>
          <a:lstStyle/>
          <a:p>
            <a:pPr algn="ctr"/>
            <a:r>
              <a:rPr lang="en-US" sz="1200" dirty="0"/>
              <a:t>Nov</a:t>
            </a:r>
          </a:p>
          <a:p>
            <a:pPr algn="ctr"/>
            <a:r>
              <a:rPr lang="en-US" sz="1200" dirty="0"/>
              <a:t>2021</a:t>
            </a:r>
          </a:p>
        </p:txBody>
      </p:sp>
      <p:sp>
        <p:nvSpPr>
          <p:cNvPr id="28" name="TextBox 27">
            <a:extLst>
              <a:ext uri="{FF2B5EF4-FFF2-40B4-BE49-F238E27FC236}">
                <a16:creationId xmlns:a16="http://schemas.microsoft.com/office/drawing/2014/main" id="{45E4934F-5940-F248-A241-02350EB92BEA}"/>
              </a:ext>
            </a:extLst>
          </p:cNvPr>
          <p:cNvSpPr txBox="1"/>
          <p:nvPr/>
        </p:nvSpPr>
        <p:spPr>
          <a:xfrm>
            <a:off x="61028" y="957126"/>
            <a:ext cx="1351624" cy="858697"/>
          </a:xfrm>
          <a:prstGeom prst="rect">
            <a:avLst/>
          </a:prstGeom>
          <a:solidFill>
            <a:schemeClr val="bg1"/>
          </a:solidFill>
          <a:ln>
            <a:noFill/>
          </a:ln>
        </p:spPr>
        <p:txBody>
          <a:bodyPr wrap="square" lIns="27432" tIns="27432" rIns="27432" bIns="27432" rtlCol="0">
            <a:spAutoFit/>
          </a:bodyPr>
          <a:lstStyle>
            <a:defPPr>
              <a:defRPr lang="en-US"/>
            </a:defPPr>
            <a:lvl1pPr algn="ctr">
              <a:defRPr sz="1000"/>
            </a:lvl1pPr>
          </a:lstStyle>
          <a:p>
            <a:r>
              <a:rPr lang="en-US" sz="900" dirty="0"/>
              <a:t>GSFC adopted Agency COVID Framework and transitioned to mandatory telework for non-mission essential work. </a:t>
            </a:r>
            <a:r>
              <a:rPr lang="en-US" sz="900" dirty="0" err="1"/>
              <a:t>L’Ralph</a:t>
            </a:r>
            <a:r>
              <a:rPr lang="en-US" sz="900" dirty="0"/>
              <a:t> onsite work shuttered.</a:t>
            </a:r>
          </a:p>
          <a:p>
            <a:r>
              <a:rPr lang="en-US" sz="900" dirty="0"/>
              <a:t>3/24/20</a:t>
            </a:r>
          </a:p>
        </p:txBody>
      </p:sp>
      <p:sp>
        <p:nvSpPr>
          <p:cNvPr id="102" name="Diamond 101">
            <a:extLst>
              <a:ext uri="{FF2B5EF4-FFF2-40B4-BE49-F238E27FC236}">
                <a16:creationId xmlns:a16="http://schemas.microsoft.com/office/drawing/2014/main" id="{1951735A-7BFD-DF4D-AC2F-19004CE33E58}"/>
              </a:ext>
            </a:extLst>
          </p:cNvPr>
          <p:cNvSpPr/>
          <p:nvPr/>
        </p:nvSpPr>
        <p:spPr>
          <a:xfrm>
            <a:off x="7449592" y="2139690"/>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Diamond 102">
            <a:extLst>
              <a:ext uri="{FF2B5EF4-FFF2-40B4-BE49-F238E27FC236}">
                <a16:creationId xmlns:a16="http://schemas.microsoft.com/office/drawing/2014/main" id="{C1EDE45E-B922-A247-B226-A0083D250DE8}"/>
              </a:ext>
            </a:extLst>
          </p:cNvPr>
          <p:cNvSpPr/>
          <p:nvPr/>
        </p:nvSpPr>
        <p:spPr>
          <a:xfrm>
            <a:off x="7632247" y="2139690"/>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Elbow Connector 103">
            <a:extLst>
              <a:ext uri="{FF2B5EF4-FFF2-40B4-BE49-F238E27FC236}">
                <a16:creationId xmlns:a16="http://schemas.microsoft.com/office/drawing/2014/main" id="{81778E35-9B41-8A4E-9944-EC81BAEE8AFA}"/>
              </a:ext>
            </a:extLst>
          </p:cNvPr>
          <p:cNvCxnSpPr>
            <a:cxnSpLocks/>
            <a:stCxn id="102" idx="0"/>
            <a:endCxn id="107" idx="2"/>
          </p:cNvCxnSpPr>
          <p:nvPr/>
        </p:nvCxnSpPr>
        <p:spPr>
          <a:xfrm rot="16200000" flipV="1">
            <a:off x="6818628" y="1411571"/>
            <a:ext cx="714321" cy="74191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796A703B-C13F-944D-B0F4-54EED8B72D51}"/>
              </a:ext>
            </a:extLst>
          </p:cNvPr>
          <p:cNvSpPr txBox="1"/>
          <p:nvPr/>
        </p:nvSpPr>
        <p:spPr>
          <a:xfrm>
            <a:off x="6383795" y="1009871"/>
            <a:ext cx="842067" cy="4154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S/C Modal Test Comp</a:t>
            </a:r>
          </a:p>
          <a:p>
            <a:r>
              <a:rPr lang="en-US" sz="900" dirty="0"/>
              <a:t>3/13/21</a:t>
            </a:r>
          </a:p>
        </p:txBody>
      </p:sp>
      <p:sp>
        <p:nvSpPr>
          <p:cNvPr id="124" name="TextBox 123">
            <a:extLst>
              <a:ext uri="{FF2B5EF4-FFF2-40B4-BE49-F238E27FC236}">
                <a16:creationId xmlns:a16="http://schemas.microsoft.com/office/drawing/2014/main" id="{609042DC-B63A-D24F-8A97-AFC4F5341E14}"/>
              </a:ext>
            </a:extLst>
          </p:cNvPr>
          <p:cNvSpPr txBox="1"/>
          <p:nvPr/>
        </p:nvSpPr>
        <p:spPr>
          <a:xfrm>
            <a:off x="7336363" y="1011545"/>
            <a:ext cx="711781" cy="4154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S/C Acoustic Test Comp</a:t>
            </a:r>
          </a:p>
          <a:p>
            <a:r>
              <a:rPr lang="en-US" sz="900" dirty="0"/>
              <a:t>3/20/21</a:t>
            </a:r>
          </a:p>
        </p:txBody>
      </p:sp>
      <p:cxnSp>
        <p:nvCxnSpPr>
          <p:cNvPr id="128" name="Elbow Connector 127">
            <a:extLst>
              <a:ext uri="{FF2B5EF4-FFF2-40B4-BE49-F238E27FC236}">
                <a16:creationId xmlns:a16="http://schemas.microsoft.com/office/drawing/2014/main" id="{9782E502-F5CD-3149-93D7-086DC0C7AE3C}"/>
              </a:ext>
            </a:extLst>
          </p:cNvPr>
          <p:cNvCxnSpPr>
            <a:cxnSpLocks/>
            <a:stCxn id="103" idx="0"/>
            <a:endCxn id="124" idx="2"/>
          </p:cNvCxnSpPr>
          <p:nvPr/>
        </p:nvCxnSpPr>
        <p:spPr>
          <a:xfrm rot="16200000" flipV="1">
            <a:off x="7354505" y="1764793"/>
            <a:ext cx="712647" cy="3714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31" name="Diamond 130">
            <a:extLst>
              <a:ext uri="{FF2B5EF4-FFF2-40B4-BE49-F238E27FC236}">
                <a16:creationId xmlns:a16="http://schemas.microsoft.com/office/drawing/2014/main" id="{AEC078DD-96D5-0646-ACF4-11BC70B8470C}"/>
              </a:ext>
            </a:extLst>
          </p:cNvPr>
          <p:cNvSpPr/>
          <p:nvPr/>
        </p:nvSpPr>
        <p:spPr>
          <a:xfrm>
            <a:off x="8022759" y="2139690"/>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Diamond 131">
            <a:extLst>
              <a:ext uri="{FF2B5EF4-FFF2-40B4-BE49-F238E27FC236}">
                <a16:creationId xmlns:a16="http://schemas.microsoft.com/office/drawing/2014/main" id="{74CFD145-FF01-7C43-B249-22A777D5BEF2}"/>
              </a:ext>
            </a:extLst>
          </p:cNvPr>
          <p:cNvSpPr/>
          <p:nvPr/>
        </p:nvSpPr>
        <p:spPr>
          <a:xfrm>
            <a:off x="8316116" y="2139690"/>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Elbow Connector 132">
            <a:extLst>
              <a:ext uri="{FF2B5EF4-FFF2-40B4-BE49-F238E27FC236}">
                <a16:creationId xmlns:a16="http://schemas.microsoft.com/office/drawing/2014/main" id="{5854680D-D168-884A-93EC-B75846C6420C}"/>
              </a:ext>
            </a:extLst>
          </p:cNvPr>
          <p:cNvCxnSpPr>
            <a:cxnSpLocks/>
            <a:stCxn id="132" idx="0"/>
            <a:endCxn id="136" idx="2"/>
          </p:cNvCxnSpPr>
          <p:nvPr/>
        </p:nvCxnSpPr>
        <p:spPr>
          <a:xfrm rot="5400000" flipH="1" flipV="1">
            <a:off x="8114764" y="1839273"/>
            <a:ext cx="598925" cy="191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EB49A23E-BF20-2A41-8651-A5F179569C88}"/>
              </a:ext>
            </a:extLst>
          </p:cNvPr>
          <p:cNvSpPr txBox="1"/>
          <p:nvPr/>
        </p:nvSpPr>
        <p:spPr>
          <a:xfrm>
            <a:off x="8059290" y="1014467"/>
            <a:ext cx="711781" cy="5262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S/C EMI/EMC Test Comp</a:t>
            </a:r>
          </a:p>
          <a:p>
            <a:r>
              <a:rPr lang="en-US" sz="900" dirty="0"/>
              <a:t>4/30/21</a:t>
            </a:r>
          </a:p>
        </p:txBody>
      </p:sp>
      <p:cxnSp>
        <p:nvCxnSpPr>
          <p:cNvPr id="138" name="Elbow Connector 137">
            <a:extLst>
              <a:ext uri="{FF2B5EF4-FFF2-40B4-BE49-F238E27FC236}">
                <a16:creationId xmlns:a16="http://schemas.microsoft.com/office/drawing/2014/main" id="{63CB80E5-C3FB-8B49-A2FD-1145819640DF}"/>
              </a:ext>
            </a:extLst>
          </p:cNvPr>
          <p:cNvCxnSpPr>
            <a:cxnSpLocks/>
            <a:stCxn id="141" idx="0"/>
            <a:endCxn id="131" idx="2"/>
          </p:cNvCxnSpPr>
          <p:nvPr/>
        </p:nvCxnSpPr>
        <p:spPr>
          <a:xfrm rot="5400000" flipH="1" flipV="1">
            <a:off x="7356884" y="2885140"/>
            <a:ext cx="1314170" cy="211890"/>
          </a:xfrm>
          <a:prstGeom prst="bentConnector3">
            <a:avLst>
              <a:gd name="adj1" fmla="val 35027"/>
            </a:avLst>
          </a:prstGeom>
        </p:spPr>
        <p:style>
          <a:lnRef idx="1">
            <a:schemeClr val="dk1"/>
          </a:lnRef>
          <a:fillRef idx="0">
            <a:schemeClr val="dk1"/>
          </a:fillRef>
          <a:effectRef idx="0">
            <a:schemeClr val="dk1"/>
          </a:effectRef>
          <a:fontRef idx="minor">
            <a:schemeClr val="tx1"/>
          </a:fontRef>
        </p:style>
      </p:cxnSp>
      <p:sp>
        <p:nvSpPr>
          <p:cNvPr id="141" name="TextBox 140">
            <a:extLst>
              <a:ext uri="{FF2B5EF4-FFF2-40B4-BE49-F238E27FC236}">
                <a16:creationId xmlns:a16="http://schemas.microsoft.com/office/drawing/2014/main" id="{6698F91C-0880-9F42-9E47-E1F078F15615}"/>
              </a:ext>
            </a:extLst>
          </p:cNvPr>
          <p:cNvSpPr txBox="1"/>
          <p:nvPr/>
        </p:nvSpPr>
        <p:spPr>
          <a:xfrm>
            <a:off x="7402751" y="3648170"/>
            <a:ext cx="1010546" cy="415498"/>
          </a:xfrm>
          <a:prstGeom prst="rect">
            <a:avLst/>
          </a:prstGeom>
          <a:noFill/>
          <a:ln>
            <a:noFill/>
          </a:ln>
        </p:spPr>
        <p:txBody>
          <a:bodyPr wrap="square" lIns="27432" tIns="27432" rIns="27432" bIns="27432" rtlCol="0">
            <a:spAutoFit/>
          </a:bodyPr>
          <a:lstStyle/>
          <a:p>
            <a:pPr algn="ctr"/>
            <a:r>
              <a:rPr lang="en-US" sz="900" dirty="0"/>
              <a:t>S/C Sine Vibe Test Comp</a:t>
            </a:r>
          </a:p>
          <a:p>
            <a:pPr algn="ctr"/>
            <a:r>
              <a:rPr lang="en-US" sz="900" dirty="0"/>
              <a:t>4/12/21</a:t>
            </a:r>
          </a:p>
        </p:txBody>
      </p:sp>
      <p:sp>
        <p:nvSpPr>
          <p:cNvPr id="142" name="Diamond 141">
            <a:extLst>
              <a:ext uri="{FF2B5EF4-FFF2-40B4-BE49-F238E27FC236}">
                <a16:creationId xmlns:a16="http://schemas.microsoft.com/office/drawing/2014/main" id="{FDD74A39-D760-C849-9A04-EA745B93F71C}"/>
              </a:ext>
            </a:extLst>
          </p:cNvPr>
          <p:cNvSpPr/>
          <p:nvPr/>
        </p:nvSpPr>
        <p:spPr>
          <a:xfrm>
            <a:off x="9072338" y="2157585"/>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3" name="Elbow Connector 142">
            <a:extLst>
              <a:ext uri="{FF2B5EF4-FFF2-40B4-BE49-F238E27FC236}">
                <a16:creationId xmlns:a16="http://schemas.microsoft.com/office/drawing/2014/main" id="{6989DA54-60BA-EE48-A0B3-8C7A8411CEAA}"/>
              </a:ext>
            </a:extLst>
          </p:cNvPr>
          <p:cNvCxnSpPr>
            <a:cxnSpLocks/>
            <a:stCxn id="144" idx="0"/>
            <a:endCxn id="149" idx="1"/>
          </p:cNvCxnSpPr>
          <p:nvPr/>
        </p:nvCxnSpPr>
        <p:spPr>
          <a:xfrm rot="5400000" flipH="1" flipV="1">
            <a:off x="8254889" y="2931178"/>
            <a:ext cx="1190594" cy="243391"/>
          </a:xfrm>
          <a:prstGeom prst="bentConnector3">
            <a:avLst>
              <a:gd name="adj1" fmla="val 33473"/>
            </a:avLst>
          </a:prstGeom>
        </p:spPr>
        <p:style>
          <a:lnRef idx="1">
            <a:schemeClr val="dk1"/>
          </a:lnRef>
          <a:fillRef idx="0">
            <a:schemeClr val="dk1"/>
          </a:fillRef>
          <a:effectRef idx="0">
            <a:schemeClr val="dk1"/>
          </a:effectRef>
          <a:fontRef idx="minor">
            <a:schemeClr val="tx1"/>
          </a:fontRef>
        </p:style>
      </p:cxnSp>
      <p:sp>
        <p:nvSpPr>
          <p:cNvPr id="144" name="TextBox 143">
            <a:extLst>
              <a:ext uri="{FF2B5EF4-FFF2-40B4-BE49-F238E27FC236}">
                <a16:creationId xmlns:a16="http://schemas.microsoft.com/office/drawing/2014/main" id="{89817E9E-8EA8-E24E-90E2-F0120FC3A7D0}"/>
              </a:ext>
            </a:extLst>
          </p:cNvPr>
          <p:cNvSpPr txBox="1"/>
          <p:nvPr/>
        </p:nvSpPr>
        <p:spPr>
          <a:xfrm>
            <a:off x="8384643" y="3648170"/>
            <a:ext cx="687695" cy="526298"/>
          </a:xfrm>
          <a:prstGeom prst="rect">
            <a:avLst/>
          </a:prstGeom>
          <a:noFill/>
          <a:ln>
            <a:noFill/>
          </a:ln>
        </p:spPr>
        <p:txBody>
          <a:bodyPr wrap="square" lIns="27432" tIns="27432" rIns="27432" bIns="27432" rtlCol="0">
            <a:spAutoFit/>
          </a:bodyPr>
          <a:lstStyle/>
          <a:p>
            <a:pPr algn="ctr"/>
            <a:r>
              <a:rPr lang="en-US" sz="900" dirty="0"/>
              <a:t>S/C </a:t>
            </a:r>
            <a:r>
              <a:rPr lang="en-US" sz="900" dirty="0" err="1"/>
              <a:t>Tvac</a:t>
            </a:r>
            <a:r>
              <a:rPr lang="en-US" sz="900" dirty="0"/>
              <a:t> Test Comp</a:t>
            </a:r>
          </a:p>
          <a:p>
            <a:pPr algn="ctr"/>
            <a:r>
              <a:rPr lang="en-US" sz="900" dirty="0"/>
              <a:t>5/13/21 - 6/7/21</a:t>
            </a:r>
          </a:p>
        </p:txBody>
      </p:sp>
      <p:sp>
        <p:nvSpPr>
          <p:cNvPr id="74" name="TextBox 73">
            <a:extLst>
              <a:ext uri="{FF2B5EF4-FFF2-40B4-BE49-F238E27FC236}">
                <a16:creationId xmlns:a16="http://schemas.microsoft.com/office/drawing/2014/main" id="{5AD3A3FE-466C-A34D-BE2C-322F613F4CDF}"/>
              </a:ext>
            </a:extLst>
          </p:cNvPr>
          <p:cNvSpPr txBox="1"/>
          <p:nvPr/>
        </p:nvSpPr>
        <p:spPr>
          <a:xfrm>
            <a:off x="8766588" y="2707472"/>
            <a:ext cx="524503" cy="424732"/>
          </a:xfrm>
          <a:prstGeom prst="rect">
            <a:avLst/>
          </a:prstGeom>
          <a:solidFill>
            <a:schemeClr val="bg1"/>
          </a:solidFill>
        </p:spPr>
        <p:txBody>
          <a:bodyPr wrap="none" rtlCol="0">
            <a:spAutoFit/>
          </a:bodyPr>
          <a:lstStyle/>
          <a:p>
            <a:pPr algn="ctr"/>
            <a:r>
              <a:rPr lang="en-US" sz="1200" dirty="0"/>
              <a:t>Jun</a:t>
            </a:r>
          </a:p>
          <a:p>
            <a:pPr algn="ctr"/>
            <a:r>
              <a:rPr lang="en-US" sz="1200" dirty="0"/>
              <a:t>2021</a:t>
            </a:r>
          </a:p>
        </p:txBody>
      </p:sp>
      <p:sp>
        <p:nvSpPr>
          <p:cNvPr id="147" name="Diamond 146">
            <a:extLst>
              <a:ext uri="{FF2B5EF4-FFF2-40B4-BE49-F238E27FC236}">
                <a16:creationId xmlns:a16="http://schemas.microsoft.com/office/drawing/2014/main" id="{425F1BD9-BE0B-8248-812D-582D4482D9FF}"/>
              </a:ext>
            </a:extLst>
          </p:cNvPr>
          <p:cNvSpPr/>
          <p:nvPr/>
        </p:nvSpPr>
        <p:spPr>
          <a:xfrm>
            <a:off x="8671473" y="2149357"/>
            <a:ext cx="194310" cy="194310"/>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Left Bracket 148">
            <a:extLst>
              <a:ext uri="{FF2B5EF4-FFF2-40B4-BE49-F238E27FC236}">
                <a16:creationId xmlns:a16="http://schemas.microsoft.com/office/drawing/2014/main" id="{A51116B3-278F-C84E-A941-C54237E077BB}"/>
              </a:ext>
            </a:extLst>
          </p:cNvPr>
          <p:cNvSpPr/>
          <p:nvPr/>
        </p:nvSpPr>
        <p:spPr>
          <a:xfrm rot="16200000">
            <a:off x="8907838" y="2193806"/>
            <a:ext cx="128088" cy="399452"/>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2" name="Diamond 161">
            <a:extLst>
              <a:ext uri="{FF2B5EF4-FFF2-40B4-BE49-F238E27FC236}">
                <a16:creationId xmlns:a16="http://schemas.microsoft.com/office/drawing/2014/main" id="{0FA518AE-5FA7-B14D-9535-44F5AA4C0908}"/>
              </a:ext>
            </a:extLst>
          </p:cNvPr>
          <p:cNvSpPr/>
          <p:nvPr/>
        </p:nvSpPr>
        <p:spPr>
          <a:xfrm>
            <a:off x="9848759" y="2157585"/>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Diamond 162">
            <a:extLst>
              <a:ext uri="{FF2B5EF4-FFF2-40B4-BE49-F238E27FC236}">
                <a16:creationId xmlns:a16="http://schemas.microsoft.com/office/drawing/2014/main" id="{1F1F630E-4D3B-FA45-B974-BB16526F48EC}"/>
              </a:ext>
            </a:extLst>
          </p:cNvPr>
          <p:cNvSpPr/>
          <p:nvPr/>
        </p:nvSpPr>
        <p:spPr>
          <a:xfrm>
            <a:off x="10034074" y="2151462"/>
            <a:ext cx="194310" cy="194310"/>
          </a:xfrm>
          <a:prstGeom prst="diamond">
            <a:avLst/>
          </a:prstGeom>
          <a:solidFill>
            <a:srgbClr val="00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Elbow Connector 163">
            <a:extLst>
              <a:ext uri="{FF2B5EF4-FFF2-40B4-BE49-F238E27FC236}">
                <a16:creationId xmlns:a16="http://schemas.microsoft.com/office/drawing/2014/main" id="{FA398272-475F-EC41-BA87-088491AF25CA}"/>
              </a:ext>
            </a:extLst>
          </p:cNvPr>
          <p:cNvCxnSpPr>
            <a:cxnSpLocks/>
            <a:stCxn id="162" idx="0"/>
            <a:endCxn id="165" idx="2"/>
          </p:cNvCxnSpPr>
          <p:nvPr/>
        </p:nvCxnSpPr>
        <p:spPr>
          <a:xfrm rot="16200000" flipV="1">
            <a:off x="9243060" y="1454731"/>
            <a:ext cx="611881" cy="79382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65" name="TextBox 164">
            <a:extLst>
              <a:ext uri="{FF2B5EF4-FFF2-40B4-BE49-F238E27FC236}">
                <a16:creationId xmlns:a16="http://schemas.microsoft.com/office/drawing/2014/main" id="{298FB25C-9EC7-724F-AF58-BC0332F65B02}"/>
              </a:ext>
            </a:extLst>
          </p:cNvPr>
          <p:cNvSpPr txBox="1"/>
          <p:nvPr/>
        </p:nvSpPr>
        <p:spPr>
          <a:xfrm>
            <a:off x="8796195" y="1019406"/>
            <a:ext cx="711781" cy="526298"/>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Pre-Ship Review</a:t>
            </a:r>
          </a:p>
          <a:p>
            <a:r>
              <a:rPr lang="en-US" sz="900" dirty="0"/>
              <a:t>7/20/21 – 7/21/21</a:t>
            </a:r>
          </a:p>
        </p:txBody>
      </p:sp>
      <p:cxnSp>
        <p:nvCxnSpPr>
          <p:cNvPr id="167" name="Elbow Connector 166">
            <a:extLst>
              <a:ext uri="{FF2B5EF4-FFF2-40B4-BE49-F238E27FC236}">
                <a16:creationId xmlns:a16="http://schemas.microsoft.com/office/drawing/2014/main" id="{3B9DC916-7357-4141-B8AB-E89D4D0D8682}"/>
              </a:ext>
            </a:extLst>
          </p:cNvPr>
          <p:cNvCxnSpPr>
            <a:cxnSpLocks/>
            <a:stCxn id="168" idx="0"/>
            <a:endCxn id="163" idx="2"/>
          </p:cNvCxnSpPr>
          <p:nvPr/>
        </p:nvCxnSpPr>
        <p:spPr>
          <a:xfrm rot="5400000" flipH="1" flipV="1">
            <a:off x="9166801" y="2719986"/>
            <a:ext cx="1338641" cy="590215"/>
          </a:xfrm>
          <a:prstGeom prst="bentConnector3">
            <a:avLst>
              <a:gd name="adj1" fmla="val 30637"/>
            </a:avLst>
          </a:prstGeom>
        </p:spPr>
        <p:style>
          <a:lnRef idx="1">
            <a:schemeClr val="dk1"/>
          </a:lnRef>
          <a:fillRef idx="0">
            <a:schemeClr val="dk1"/>
          </a:fillRef>
          <a:effectRef idx="0">
            <a:schemeClr val="dk1"/>
          </a:effectRef>
          <a:fontRef idx="minor">
            <a:schemeClr val="tx1"/>
          </a:fontRef>
        </p:style>
      </p:cxnSp>
      <p:sp>
        <p:nvSpPr>
          <p:cNvPr id="168" name="TextBox 167">
            <a:extLst>
              <a:ext uri="{FF2B5EF4-FFF2-40B4-BE49-F238E27FC236}">
                <a16:creationId xmlns:a16="http://schemas.microsoft.com/office/drawing/2014/main" id="{7DC9F860-9A0E-AF44-9D3D-5A652D5229BC}"/>
              </a:ext>
            </a:extLst>
          </p:cNvPr>
          <p:cNvSpPr txBox="1"/>
          <p:nvPr/>
        </p:nvSpPr>
        <p:spPr>
          <a:xfrm>
            <a:off x="9177736" y="3684413"/>
            <a:ext cx="726556" cy="747897"/>
          </a:xfrm>
          <a:prstGeom prst="rect">
            <a:avLst/>
          </a:prstGeom>
          <a:noFill/>
          <a:ln>
            <a:noFill/>
          </a:ln>
        </p:spPr>
        <p:txBody>
          <a:bodyPr wrap="square" lIns="27432" tIns="27432" rIns="27432" bIns="27432" rtlCol="0">
            <a:spAutoFit/>
          </a:bodyPr>
          <a:lstStyle/>
          <a:p>
            <a:pPr algn="ctr"/>
            <a:r>
              <a:rPr lang="en-US" sz="900" dirty="0"/>
              <a:t>S/C Shipped to </a:t>
            </a:r>
            <a:r>
              <a:rPr lang="en-US" sz="900" dirty="0" err="1"/>
              <a:t>Astrotech</a:t>
            </a:r>
            <a:r>
              <a:rPr lang="en-US" sz="900" dirty="0"/>
              <a:t>. Continuation of FAST Plan </a:t>
            </a:r>
          </a:p>
          <a:p>
            <a:pPr algn="ctr"/>
            <a:r>
              <a:rPr lang="en-US" sz="900" dirty="0"/>
              <a:t>7/30/21</a:t>
            </a:r>
          </a:p>
        </p:txBody>
      </p:sp>
      <p:sp>
        <p:nvSpPr>
          <p:cNvPr id="82" name="TextBox 81">
            <a:extLst>
              <a:ext uri="{FF2B5EF4-FFF2-40B4-BE49-F238E27FC236}">
                <a16:creationId xmlns:a16="http://schemas.microsoft.com/office/drawing/2014/main" id="{CB8C64C4-F2C4-B547-B339-6BF53C9F4BD0}"/>
              </a:ext>
            </a:extLst>
          </p:cNvPr>
          <p:cNvSpPr txBox="1"/>
          <p:nvPr/>
        </p:nvSpPr>
        <p:spPr>
          <a:xfrm>
            <a:off x="9910041" y="2702532"/>
            <a:ext cx="524503" cy="424732"/>
          </a:xfrm>
          <a:prstGeom prst="rect">
            <a:avLst/>
          </a:prstGeom>
          <a:solidFill>
            <a:schemeClr val="bg1"/>
          </a:solidFill>
        </p:spPr>
        <p:txBody>
          <a:bodyPr wrap="none" rtlCol="0">
            <a:spAutoFit/>
          </a:bodyPr>
          <a:lstStyle/>
          <a:p>
            <a:pPr algn="ctr"/>
            <a:r>
              <a:rPr lang="en-US" sz="1200" dirty="0"/>
              <a:t>Aug</a:t>
            </a:r>
          </a:p>
          <a:p>
            <a:pPr algn="ctr"/>
            <a:r>
              <a:rPr lang="en-US" sz="1200" dirty="0"/>
              <a:t>2021</a:t>
            </a:r>
          </a:p>
        </p:txBody>
      </p:sp>
      <p:sp>
        <p:nvSpPr>
          <p:cNvPr id="173" name="Diamond 172">
            <a:extLst>
              <a:ext uri="{FF2B5EF4-FFF2-40B4-BE49-F238E27FC236}">
                <a16:creationId xmlns:a16="http://schemas.microsoft.com/office/drawing/2014/main" id="{CBDA2053-2FD4-344E-A3C7-020A727B87AC}"/>
              </a:ext>
            </a:extLst>
          </p:cNvPr>
          <p:cNvSpPr/>
          <p:nvPr/>
        </p:nvSpPr>
        <p:spPr>
          <a:xfrm>
            <a:off x="10360513" y="2156950"/>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4" name="Elbow Connector 173">
            <a:extLst>
              <a:ext uri="{FF2B5EF4-FFF2-40B4-BE49-F238E27FC236}">
                <a16:creationId xmlns:a16="http://schemas.microsoft.com/office/drawing/2014/main" id="{DA937EF3-F7A9-084C-AA05-083412069E14}"/>
              </a:ext>
            </a:extLst>
          </p:cNvPr>
          <p:cNvCxnSpPr>
            <a:cxnSpLocks/>
            <a:stCxn id="173" idx="0"/>
            <a:endCxn id="175" idx="2"/>
          </p:cNvCxnSpPr>
          <p:nvPr/>
        </p:nvCxnSpPr>
        <p:spPr>
          <a:xfrm rot="16200000" flipV="1">
            <a:off x="10000059" y="1699341"/>
            <a:ext cx="555504" cy="35971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75" name="TextBox 174">
            <a:extLst>
              <a:ext uri="{FF2B5EF4-FFF2-40B4-BE49-F238E27FC236}">
                <a16:creationId xmlns:a16="http://schemas.microsoft.com/office/drawing/2014/main" id="{BF0489CC-505B-2246-8733-B507F99D75A2}"/>
              </a:ext>
            </a:extLst>
          </p:cNvPr>
          <p:cNvSpPr txBox="1"/>
          <p:nvPr/>
        </p:nvSpPr>
        <p:spPr>
          <a:xfrm>
            <a:off x="9550465" y="964349"/>
            <a:ext cx="1094977" cy="637097"/>
          </a:xfrm>
          <a:prstGeom prst="rect">
            <a:avLst/>
          </a:prstGeom>
          <a:noFill/>
          <a:ln>
            <a:noFill/>
          </a:ln>
        </p:spPr>
        <p:txBody>
          <a:bodyPr wrap="square" lIns="27432" tIns="27432" rIns="27432" bIns="27432" rtlCol="0">
            <a:spAutoFit/>
          </a:bodyPr>
          <a:lstStyle>
            <a:defPPr>
              <a:defRPr lang="en-US"/>
            </a:defPPr>
            <a:lvl1pPr algn="ctr">
              <a:defRPr sz="1000"/>
            </a:lvl1pPr>
          </a:lstStyle>
          <a:p>
            <a:r>
              <a:rPr lang="en-US" sz="900" dirty="0"/>
              <a:t>Operational Readiness Review/Flight Readiness Review</a:t>
            </a:r>
          </a:p>
          <a:p>
            <a:r>
              <a:rPr lang="en-US" sz="900" dirty="0"/>
              <a:t> 8/20/21 – 8/12/21</a:t>
            </a:r>
          </a:p>
        </p:txBody>
      </p:sp>
      <p:sp>
        <p:nvSpPr>
          <p:cNvPr id="177" name="Diamond 176">
            <a:extLst>
              <a:ext uri="{FF2B5EF4-FFF2-40B4-BE49-F238E27FC236}">
                <a16:creationId xmlns:a16="http://schemas.microsoft.com/office/drawing/2014/main" id="{73A5B845-6969-224F-A92E-92FEA27FE9CF}"/>
              </a:ext>
            </a:extLst>
          </p:cNvPr>
          <p:cNvSpPr/>
          <p:nvPr/>
        </p:nvSpPr>
        <p:spPr>
          <a:xfrm>
            <a:off x="10910437" y="2156950"/>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 name="Elbow Connector 177">
            <a:extLst>
              <a:ext uri="{FF2B5EF4-FFF2-40B4-BE49-F238E27FC236}">
                <a16:creationId xmlns:a16="http://schemas.microsoft.com/office/drawing/2014/main" id="{81C09F2F-9263-7B48-B5F2-1B705D0A958E}"/>
              </a:ext>
            </a:extLst>
          </p:cNvPr>
          <p:cNvCxnSpPr>
            <a:cxnSpLocks/>
            <a:stCxn id="179" idx="0"/>
            <a:endCxn id="177" idx="2"/>
          </p:cNvCxnSpPr>
          <p:nvPr/>
        </p:nvCxnSpPr>
        <p:spPr>
          <a:xfrm rot="5400000" flipH="1" flipV="1">
            <a:off x="9972782" y="2620690"/>
            <a:ext cx="1304239" cy="765381"/>
          </a:xfrm>
          <a:prstGeom prst="bentConnector3">
            <a:avLst>
              <a:gd name="adj1" fmla="val 27813"/>
            </a:avLst>
          </a:prstGeom>
        </p:spPr>
        <p:style>
          <a:lnRef idx="1">
            <a:schemeClr val="dk1"/>
          </a:lnRef>
          <a:fillRef idx="0">
            <a:schemeClr val="dk1"/>
          </a:fillRef>
          <a:effectRef idx="0">
            <a:schemeClr val="dk1"/>
          </a:effectRef>
          <a:fontRef idx="minor">
            <a:schemeClr val="tx1"/>
          </a:fontRef>
        </p:style>
      </p:cxnSp>
      <p:sp>
        <p:nvSpPr>
          <p:cNvPr id="179" name="TextBox 178">
            <a:extLst>
              <a:ext uri="{FF2B5EF4-FFF2-40B4-BE49-F238E27FC236}">
                <a16:creationId xmlns:a16="http://schemas.microsoft.com/office/drawing/2014/main" id="{AF3EA140-FCF7-B74A-AB81-01FD51AD025A}"/>
              </a:ext>
            </a:extLst>
          </p:cNvPr>
          <p:cNvSpPr txBox="1"/>
          <p:nvPr/>
        </p:nvSpPr>
        <p:spPr>
          <a:xfrm>
            <a:off x="9924338" y="3655499"/>
            <a:ext cx="635746" cy="609398"/>
          </a:xfrm>
          <a:prstGeom prst="rect">
            <a:avLst/>
          </a:prstGeom>
          <a:noFill/>
          <a:ln>
            <a:noFill/>
          </a:ln>
        </p:spPr>
        <p:txBody>
          <a:bodyPr wrap="square" lIns="27432" tIns="27432" rIns="27432" bIns="27432" rtlCol="0">
            <a:spAutoFit/>
          </a:bodyPr>
          <a:lstStyle/>
          <a:p>
            <a:pPr algn="ctr"/>
            <a:r>
              <a:rPr lang="en-US" sz="900" dirty="0"/>
              <a:t>Safety and Mission Success Review 9/13/21</a:t>
            </a:r>
          </a:p>
        </p:txBody>
      </p:sp>
      <p:sp>
        <p:nvSpPr>
          <p:cNvPr id="192" name="Diamond 191">
            <a:extLst>
              <a:ext uri="{FF2B5EF4-FFF2-40B4-BE49-F238E27FC236}">
                <a16:creationId xmlns:a16="http://schemas.microsoft.com/office/drawing/2014/main" id="{46DD5218-46D7-1D4E-A8FD-E986A428DCF3}"/>
              </a:ext>
            </a:extLst>
          </p:cNvPr>
          <p:cNvSpPr/>
          <p:nvPr/>
        </p:nvSpPr>
        <p:spPr>
          <a:xfrm>
            <a:off x="11078563" y="2156950"/>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extBox 192">
            <a:extLst>
              <a:ext uri="{FF2B5EF4-FFF2-40B4-BE49-F238E27FC236}">
                <a16:creationId xmlns:a16="http://schemas.microsoft.com/office/drawing/2014/main" id="{F8E6F05D-C694-0B4D-B5F1-9BDE9B441E90}"/>
              </a:ext>
            </a:extLst>
          </p:cNvPr>
          <p:cNvSpPr txBox="1"/>
          <p:nvPr/>
        </p:nvSpPr>
        <p:spPr>
          <a:xfrm>
            <a:off x="10617418" y="976287"/>
            <a:ext cx="843692" cy="526298"/>
          </a:xfrm>
          <a:prstGeom prst="rect">
            <a:avLst/>
          </a:prstGeom>
          <a:noFill/>
          <a:ln>
            <a:noFill/>
          </a:ln>
        </p:spPr>
        <p:txBody>
          <a:bodyPr wrap="square" lIns="27432" tIns="27432" rIns="27432" bIns="27432" rtlCol="0">
            <a:spAutoFit/>
          </a:bodyPr>
          <a:lstStyle/>
          <a:p>
            <a:pPr algn="ctr"/>
            <a:r>
              <a:rPr lang="en-US" sz="900" dirty="0"/>
              <a:t>Key Decision Point-E (DPMC) </a:t>
            </a:r>
          </a:p>
          <a:p>
            <a:pPr algn="ctr"/>
            <a:r>
              <a:rPr lang="en-US" sz="900" dirty="0"/>
              <a:t>9/21/21</a:t>
            </a:r>
          </a:p>
        </p:txBody>
      </p:sp>
      <p:cxnSp>
        <p:nvCxnSpPr>
          <p:cNvPr id="194" name="Elbow Connector 193">
            <a:extLst>
              <a:ext uri="{FF2B5EF4-FFF2-40B4-BE49-F238E27FC236}">
                <a16:creationId xmlns:a16="http://schemas.microsoft.com/office/drawing/2014/main" id="{068B1AF4-571A-6A48-B01C-210B433E8E6B}"/>
              </a:ext>
            </a:extLst>
          </p:cNvPr>
          <p:cNvCxnSpPr>
            <a:cxnSpLocks/>
            <a:stCxn id="192" idx="0"/>
            <a:endCxn id="193" idx="2"/>
          </p:cNvCxnSpPr>
          <p:nvPr/>
        </p:nvCxnSpPr>
        <p:spPr>
          <a:xfrm rot="16200000" flipV="1">
            <a:off x="10780309" y="1761541"/>
            <a:ext cx="654365" cy="136454"/>
          </a:xfrm>
          <a:prstGeom prst="bentConnector3">
            <a:avLst/>
          </a:prstGeom>
        </p:spPr>
        <p:style>
          <a:lnRef idx="1">
            <a:schemeClr val="dk1"/>
          </a:lnRef>
          <a:fillRef idx="0">
            <a:schemeClr val="dk1"/>
          </a:fillRef>
          <a:effectRef idx="0">
            <a:schemeClr val="dk1"/>
          </a:effectRef>
          <a:fontRef idx="minor">
            <a:schemeClr val="tx1"/>
          </a:fontRef>
        </p:style>
      </p:cxnSp>
      <p:sp>
        <p:nvSpPr>
          <p:cNvPr id="197" name="Diamond 196">
            <a:extLst>
              <a:ext uri="{FF2B5EF4-FFF2-40B4-BE49-F238E27FC236}">
                <a16:creationId xmlns:a16="http://schemas.microsoft.com/office/drawing/2014/main" id="{449AD706-E205-9E4D-A638-F8BB2175A877}"/>
              </a:ext>
            </a:extLst>
          </p:cNvPr>
          <p:cNvSpPr/>
          <p:nvPr/>
        </p:nvSpPr>
        <p:spPr>
          <a:xfrm>
            <a:off x="11406122" y="2156950"/>
            <a:ext cx="194310" cy="194310"/>
          </a:xfrm>
          <a:prstGeom prst="diamond">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Diamond 197">
            <a:extLst>
              <a:ext uri="{FF2B5EF4-FFF2-40B4-BE49-F238E27FC236}">
                <a16:creationId xmlns:a16="http://schemas.microsoft.com/office/drawing/2014/main" id="{F8370D1F-0161-1B4D-B68E-E9BC83B01D06}"/>
              </a:ext>
            </a:extLst>
          </p:cNvPr>
          <p:cNvSpPr/>
          <p:nvPr/>
        </p:nvSpPr>
        <p:spPr>
          <a:xfrm>
            <a:off x="11454430" y="2156950"/>
            <a:ext cx="194310" cy="194310"/>
          </a:xfrm>
          <a:prstGeom prst="diamond">
            <a:avLst/>
          </a:prstGeom>
          <a:solidFill>
            <a:srgbClr val="00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0" name="Elbow Connector 199">
            <a:extLst>
              <a:ext uri="{FF2B5EF4-FFF2-40B4-BE49-F238E27FC236}">
                <a16:creationId xmlns:a16="http://schemas.microsoft.com/office/drawing/2014/main" id="{1ED2C36D-4D34-6843-8545-81703900C221}"/>
              </a:ext>
            </a:extLst>
          </p:cNvPr>
          <p:cNvCxnSpPr>
            <a:cxnSpLocks/>
            <a:stCxn id="201" idx="0"/>
            <a:endCxn id="197" idx="2"/>
          </p:cNvCxnSpPr>
          <p:nvPr/>
        </p:nvCxnSpPr>
        <p:spPr>
          <a:xfrm rot="5400000" flipH="1" flipV="1">
            <a:off x="10736665" y="2881559"/>
            <a:ext cx="1296910" cy="236313"/>
          </a:xfrm>
          <a:prstGeom prst="bentConnector3">
            <a:avLst>
              <a:gd name="adj1" fmla="val 28904"/>
            </a:avLst>
          </a:prstGeom>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F1E1D010-5123-204D-BB7F-F057C766CD57}"/>
              </a:ext>
            </a:extLst>
          </p:cNvPr>
          <p:cNvSpPr txBox="1"/>
          <p:nvPr/>
        </p:nvSpPr>
        <p:spPr>
          <a:xfrm>
            <a:off x="10949091" y="3648170"/>
            <a:ext cx="635746" cy="526298"/>
          </a:xfrm>
          <a:prstGeom prst="rect">
            <a:avLst/>
          </a:prstGeom>
          <a:noFill/>
          <a:ln>
            <a:noFill/>
          </a:ln>
        </p:spPr>
        <p:txBody>
          <a:bodyPr wrap="square" lIns="27432" tIns="27432" rIns="27432" bIns="27432" rtlCol="0">
            <a:spAutoFit/>
          </a:bodyPr>
          <a:lstStyle/>
          <a:p>
            <a:pPr algn="ctr"/>
            <a:r>
              <a:rPr lang="en-US" sz="900" dirty="0"/>
              <a:t>Launch Readiness Review</a:t>
            </a:r>
          </a:p>
          <a:p>
            <a:pPr algn="ctr"/>
            <a:r>
              <a:rPr lang="en-US" sz="900" dirty="0"/>
              <a:t>10/13/21</a:t>
            </a:r>
          </a:p>
        </p:txBody>
      </p:sp>
      <p:sp>
        <p:nvSpPr>
          <p:cNvPr id="205" name="TextBox 204">
            <a:extLst>
              <a:ext uri="{FF2B5EF4-FFF2-40B4-BE49-F238E27FC236}">
                <a16:creationId xmlns:a16="http://schemas.microsoft.com/office/drawing/2014/main" id="{B76F1AF4-1C13-E54C-90FA-9D72898F7DEA}"/>
              </a:ext>
            </a:extLst>
          </p:cNvPr>
          <p:cNvSpPr txBox="1"/>
          <p:nvPr/>
        </p:nvSpPr>
        <p:spPr>
          <a:xfrm>
            <a:off x="11377688" y="974983"/>
            <a:ext cx="672059" cy="415498"/>
          </a:xfrm>
          <a:prstGeom prst="rect">
            <a:avLst/>
          </a:prstGeom>
          <a:noFill/>
          <a:ln>
            <a:noFill/>
          </a:ln>
        </p:spPr>
        <p:txBody>
          <a:bodyPr wrap="square" lIns="27432" tIns="27432" rIns="27432" bIns="27432" rtlCol="0">
            <a:spAutoFit/>
          </a:bodyPr>
          <a:lstStyle/>
          <a:p>
            <a:pPr algn="ctr"/>
            <a:r>
              <a:rPr lang="en-US" sz="900" dirty="0"/>
              <a:t>Roll Out to the Pad!</a:t>
            </a:r>
          </a:p>
          <a:p>
            <a:pPr algn="ctr"/>
            <a:r>
              <a:rPr lang="en-US" sz="900" dirty="0"/>
              <a:t>10/14/21</a:t>
            </a:r>
          </a:p>
        </p:txBody>
      </p:sp>
      <p:cxnSp>
        <p:nvCxnSpPr>
          <p:cNvPr id="206" name="Elbow Connector 205">
            <a:extLst>
              <a:ext uri="{FF2B5EF4-FFF2-40B4-BE49-F238E27FC236}">
                <a16:creationId xmlns:a16="http://schemas.microsoft.com/office/drawing/2014/main" id="{38BCBA4E-7F7C-4846-A042-FFFE68EDEFB6}"/>
              </a:ext>
            </a:extLst>
          </p:cNvPr>
          <p:cNvCxnSpPr>
            <a:cxnSpLocks/>
            <a:stCxn id="198" idx="0"/>
            <a:endCxn id="205" idx="2"/>
          </p:cNvCxnSpPr>
          <p:nvPr/>
        </p:nvCxnSpPr>
        <p:spPr>
          <a:xfrm rot="5400000" flipH="1" flipV="1">
            <a:off x="11249417" y="1692650"/>
            <a:ext cx="766469" cy="162133"/>
          </a:xfrm>
          <a:prstGeom prst="bentConnector3">
            <a:avLst/>
          </a:prstGeom>
        </p:spPr>
        <p:style>
          <a:lnRef idx="1">
            <a:schemeClr val="dk1"/>
          </a:lnRef>
          <a:fillRef idx="0">
            <a:schemeClr val="dk1"/>
          </a:fillRef>
          <a:effectRef idx="0">
            <a:schemeClr val="dk1"/>
          </a:effectRef>
          <a:fontRef idx="minor">
            <a:schemeClr val="tx1"/>
          </a:fontRef>
        </p:style>
      </p:cxnSp>
      <p:sp>
        <p:nvSpPr>
          <p:cNvPr id="209" name="Diamond 208">
            <a:extLst>
              <a:ext uri="{FF2B5EF4-FFF2-40B4-BE49-F238E27FC236}">
                <a16:creationId xmlns:a16="http://schemas.microsoft.com/office/drawing/2014/main" id="{9246BBB2-95A2-7B48-A2A4-D88AA8F1F9F2}"/>
              </a:ext>
            </a:extLst>
          </p:cNvPr>
          <p:cNvSpPr/>
          <p:nvPr/>
        </p:nvSpPr>
        <p:spPr>
          <a:xfrm>
            <a:off x="11505984" y="2156950"/>
            <a:ext cx="194310" cy="194310"/>
          </a:xfrm>
          <a:prstGeom prst="diamond">
            <a:avLst/>
          </a:prstGeom>
          <a:solidFill>
            <a:srgbClr val="00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0" name="Elbow Connector 209">
            <a:extLst>
              <a:ext uri="{FF2B5EF4-FFF2-40B4-BE49-F238E27FC236}">
                <a16:creationId xmlns:a16="http://schemas.microsoft.com/office/drawing/2014/main" id="{56C4605F-5918-8B4E-858F-60E902AA06D7}"/>
              </a:ext>
            </a:extLst>
          </p:cNvPr>
          <p:cNvCxnSpPr>
            <a:cxnSpLocks/>
            <a:stCxn id="211" idx="0"/>
            <a:endCxn id="209" idx="2"/>
          </p:cNvCxnSpPr>
          <p:nvPr/>
        </p:nvCxnSpPr>
        <p:spPr>
          <a:xfrm rot="16200000" flipV="1">
            <a:off x="11099104" y="2855295"/>
            <a:ext cx="1289316" cy="281245"/>
          </a:xfrm>
          <a:prstGeom prst="bentConnector3">
            <a:avLst>
              <a:gd name="adj1" fmla="val 28454"/>
            </a:avLst>
          </a:prstGeom>
        </p:spPr>
        <p:style>
          <a:lnRef idx="1">
            <a:schemeClr val="dk1"/>
          </a:lnRef>
          <a:fillRef idx="0">
            <a:schemeClr val="dk1"/>
          </a:fillRef>
          <a:effectRef idx="0">
            <a:schemeClr val="dk1"/>
          </a:effectRef>
          <a:fontRef idx="minor">
            <a:schemeClr val="tx1"/>
          </a:fontRef>
        </p:style>
      </p:cxnSp>
      <p:sp>
        <p:nvSpPr>
          <p:cNvPr id="211" name="TextBox 210">
            <a:extLst>
              <a:ext uri="{FF2B5EF4-FFF2-40B4-BE49-F238E27FC236}">
                <a16:creationId xmlns:a16="http://schemas.microsoft.com/office/drawing/2014/main" id="{887DA18F-4987-DA42-B349-8BD430D9AAB8}"/>
              </a:ext>
            </a:extLst>
          </p:cNvPr>
          <p:cNvSpPr txBox="1"/>
          <p:nvPr/>
        </p:nvSpPr>
        <p:spPr>
          <a:xfrm>
            <a:off x="11594072" y="3640576"/>
            <a:ext cx="580624" cy="415498"/>
          </a:xfrm>
          <a:prstGeom prst="rect">
            <a:avLst/>
          </a:prstGeom>
          <a:noFill/>
          <a:ln>
            <a:noFill/>
          </a:ln>
        </p:spPr>
        <p:txBody>
          <a:bodyPr wrap="square" lIns="27432" tIns="27432" rIns="27432" bIns="27432" rtlCol="0">
            <a:spAutoFit/>
          </a:bodyPr>
          <a:lstStyle/>
          <a:p>
            <a:pPr algn="ctr"/>
            <a:r>
              <a:rPr lang="en-US" sz="900" b="1" dirty="0"/>
              <a:t>Lucy Launch!</a:t>
            </a:r>
          </a:p>
          <a:p>
            <a:pPr algn="ctr"/>
            <a:r>
              <a:rPr lang="en-US" sz="900" b="1" dirty="0"/>
              <a:t>10/16/21</a:t>
            </a:r>
          </a:p>
        </p:txBody>
      </p:sp>
    </p:spTree>
    <p:extLst>
      <p:ext uri="{BB962C8B-B14F-4D97-AF65-F5344CB8AC3E}">
        <p14:creationId xmlns:p14="http://schemas.microsoft.com/office/powerpoint/2010/main" val="111843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E4E9-1EA6-AF92-7A40-229BEDF07D64}"/>
              </a:ext>
            </a:extLst>
          </p:cNvPr>
          <p:cNvSpPr>
            <a:spLocks noGrp="1"/>
          </p:cNvSpPr>
          <p:nvPr>
            <p:ph type="title"/>
          </p:nvPr>
        </p:nvSpPr>
        <p:spPr/>
        <p:txBody>
          <a:bodyPr/>
          <a:lstStyle/>
          <a:p>
            <a:r>
              <a:rPr lang="en-US" dirty="0"/>
              <a:t>Main Takeaways</a:t>
            </a:r>
          </a:p>
        </p:txBody>
      </p:sp>
      <p:sp>
        <p:nvSpPr>
          <p:cNvPr id="3" name="Content Placeholder 2">
            <a:extLst>
              <a:ext uri="{FF2B5EF4-FFF2-40B4-BE49-F238E27FC236}">
                <a16:creationId xmlns:a16="http://schemas.microsoft.com/office/drawing/2014/main" id="{F95BC99F-A7C6-5CF6-F133-996D5BAAF255}"/>
              </a:ext>
            </a:extLst>
          </p:cNvPr>
          <p:cNvSpPr>
            <a:spLocks noGrp="1"/>
          </p:cNvSpPr>
          <p:nvPr>
            <p:ph idx="1"/>
          </p:nvPr>
        </p:nvSpPr>
        <p:spPr>
          <a:xfrm>
            <a:off x="345233" y="875488"/>
            <a:ext cx="11541967" cy="5693587"/>
          </a:xfrm>
        </p:spPr>
        <p:txBody>
          <a:bodyPr>
            <a:noAutofit/>
          </a:bodyPr>
          <a:lstStyle/>
          <a:p>
            <a:pPr>
              <a:lnSpc>
                <a:spcPct val="80000"/>
              </a:lnSpc>
              <a:spcBef>
                <a:spcPts val="0"/>
              </a:spcBef>
            </a:pPr>
            <a:r>
              <a:rPr lang="en-US" sz="2500" dirty="0"/>
              <a:t>FAST/FAST-ER came at a price – we pushed hard for 10.5 months under very taxing circumstances. As time progressed, the team brittleness became apparent.</a:t>
            </a:r>
          </a:p>
          <a:p>
            <a:pPr lvl="1">
              <a:lnSpc>
                <a:spcPct val="80000"/>
              </a:lnSpc>
              <a:spcBef>
                <a:spcPts val="0"/>
              </a:spcBef>
            </a:pPr>
            <a:r>
              <a:rPr lang="en-US" sz="2500" b="1" dirty="0"/>
              <a:t>This would not have been sustainable under normal circumstances.</a:t>
            </a:r>
          </a:p>
          <a:p>
            <a:pPr>
              <a:lnSpc>
                <a:spcPct val="80000"/>
              </a:lnSpc>
              <a:spcBef>
                <a:spcPts val="0"/>
              </a:spcBef>
            </a:pPr>
            <a:endParaRPr lang="en-US" sz="2500" dirty="0"/>
          </a:p>
          <a:p>
            <a:pPr>
              <a:lnSpc>
                <a:spcPct val="80000"/>
              </a:lnSpc>
              <a:spcBef>
                <a:spcPts val="0"/>
              </a:spcBef>
            </a:pPr>
            <a:r>
              <a:rPr lang="en-US" sz="2500" dirty="0"/>
              <a:t>Lucy was successful in navigating COVID and launching on time for a number of reasons:</a:t>
            </a:r>
          </a:p>
          <a:p>
            <a:pPr lvl="1">
              <a:lnSpc>
                <a:spcPct val="80000"/>
              </a:lnSpc>
              <a:spcBef>
                <a:spcPts val="0"/>
              </a:spcBef>
            </a:pPr>
            <a:r>
              <a:rPr lang="en-US" sz="2500" dirty="0"/>
              <a:t>We balanced time, cost, and performance, with risk as the discriminator.</a:t>
            </a:r>
          </a:p>
          <a:p>
            <a:pPr lvl="1">
              <a:lnSpc>
                <a:spcPct val="80000"/>
              </a:lnSpc>
              <a:spcBef>
                <a:spcPts val="0"/>
              </a:spcBef>
            </a:pPr>
            <a:r>
              <a:rPr lang="en-US" sz="2500" dirty="0"/>
              <a:t>Risk management was continuous. We developed mitigation strategies with offramps.</a:t>
            </a:r>
          </a:p>
          <a:p>
            <a:pPr lvl="1">
              <a:lnSpc>
                <a:spcPct val="80000"/>
              </a:lnSpc>
              <a:spcBef>
                <a:spcPts val="0"/>
              </a:spcBef>
            </a:pPr>
            <a:r>
              <a:rPr lang="en-US" sz="2500" dirty="0"/>
              <a:t>Schedule </a:t>
            </a:r>
            <a:r>
              <a:rPr lang="en-US" sz="2500" b="1" i="1" dirty="0"/>
              <a:t>was</a:t>
            </a:r>
            <a:r>
              <a:rPr lang="en-US" sz="2500" dirty="0"/>
              <a:t> king. Every decision took into account the potential schedule impact. </a:t>
            </a:r>
          </a:p>
          <a:p>
            <a:pPr lvl="1">
              <a:lnSpc>
                <a:spcPct val="80000"/>
              </a:lnSpc>
              <a:spcBef>
                <a:spcPts val="0"/>
              </a:spcBef>
            </a:pPr>
            <a:r>
              <a:rPr lang="en-US" sz="2500" dirty="0"/>
              <a:t>We had healthy cost reserves, which were used to buy surge support and time.</a:t>
            </a:r>
          </a:p>
          <a:p>
            <a:pPr lvl="1">
              <a:lnSpc>
                <a:spcPct val="80000"/>
              </a:lnSpc>
              <a:spcBef>
                <a:spcPts val="0"/>
              </a:spcBef>
            </a:pPr>
            <a:r>
              <a:rPr lang="en-US" sz="2500" dirty="0"/>
              <a:t>We were single-minded in our vision, to get to launch and have a successful mission – decisions were made collectively (meaning all trade space was put on the table).</a:t>
            </a:r>
          </a:p>
        </p:txBody>
      </p:sp>
      <p:sp>
        <p:nvSpPr>
          <p:cNvPr id="4" name="Slide Number Placeholder 3">
            <a:extLst>
              <a:ext uri="{FF2B5EF4-FFF2-40B4-BE49-F238E27FC236}">
                <a16:creationId xmlns:a16="http://schemas.microsoft.com/office/drawing/2014/main" id="{186B25AC-FF01-FB8B-C8B1-DC5CA20872F5}"/>
              </a:ext>
            </a:extLst>
          </p:cNvPr>
          <p:cNvSpPr>
            <a:spLocks noGrp="1"/>
          </p:cNvSpPr>
          <p:nvPr>
            <p:ph type="sldNum" sz="quarter" idx="4"/>
          </p:nvPr>
        </p:nvSpPr>
        <p:spPr/>
        <p:txBody>
          <a:bodyPr/>
          <a:lstStyle/>
          <a:p>
            <a:fld id="{90D7058A-810B-4EBD-8FDF-04ECCAA20044}" type="slidenum">
              <a:rPr lang="en-US" smtClean="0"/>
              <a:pPr/>
              <a:t>19</a:t>
            </a:fld>
            <a:endParaRPr lang="en-US" dirty="0"/>
          </a:p>
        </p:txBody>
      </p:sp>
    </p:spTree>
    <p:extLst>
      <p:ext uri="{BB962C8B-B14F-4D97-AF65-F5344CB8AC3E}">
        <p14:creationId xmlns:p14="http://schemas.microsoft.com/office/powerpoint/2010/main" val="422019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29A5-743F-42B6-8F2A-102B620AE0C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C5FC6F0-2654-4DD4-BA75-69A46CD41397}"/>
              </a:ext>
            </a:extLst>
          </p:cNvPr>
          <p:cNvSpPr>
            <a:spLocks noGrp="1"/>
          </p:cNvSpPr>
          <p:nvPr>
            <p:ph idx="1"/>
          </p:nvPr>
        </p:nvSpPr>
        <p:spPr/>
        <p:txBody>
          <a:bodyPr/>
          <a:lstStyle/>
          <a:p>
            <a:r>
              <a:rPr lang="en-US" dirty="0"/>
              <a:t>Lucy Spacecraft Introduction </a:t>
            </a:r>
          </a:p>
          <a:p>
            <a:r>
              <a:rPr lang="en-US" dirty="0"/>
              <a:t>Project Management: Conquering Spacecraft Development in a COVID environment</a:t>
            </a:r>
          </a:p>
          <a:p>
            <a:r>
              <a:rPr lang="en-US" dirty="0"/>
              <a:t>Payload Systems Engineering: Development Lessons Learned</a:t>
            </a:r>
          </a:p>
          <a:p>
            <a:r>
              <a:rPr lang="en-US" dirty="0"/>
              <a:t>Mission Operations Management: Development and Phase E Lessons Learned</a:t>
            </a:r>
          </a:p>
          <a:p>
            <a:pPr lvl="1"/>
            <a:r>
              <a:rPr lang="en-US" dirty="0"/>
              <a:t>Development and Early Operations</a:t>
            </a:r>
          </a:p>
          <a:p>
            <a:pPr lvl="1"/>
            <a:r>
              <a:rPr lang="en-US" dirty="0"/>
              <a:t>Solar Array Anomaly </a:t>
            </a:r>
          </a:p>
        </p:txBody>
      </p:sp>
      <p:sp>
        <p:nvSpPr>
          <p:cNvPr id="4" name="Slide Number Placeholder 3">
            <a:extLst>
              <a:ext uri="{FF2B5EF4-FFF2-40B4-BE49-F238E27FC236}">
                <a16:creationId xmlns:a16="http://schemas.microsoft.com/office/drawing/2014/main" id="{7A841057-B960-409D-9620-7C702E1C1DF9}"/>
              </a:ext>
            </a:extLst>
          </p:cNvPr>
          <p:cNvSpPr>
            <a:spLocks noGrp="1"/>
          </p:cNvSpPr>
          <p:nvPr>
            <p:ph type="sldNum" sz="quarter" idx="4"/>
          </p:nvPr>
        </p:nvSpPr>
        <p:spPr/>
        <p:txBody>
          <a:bodyPr/>
          <a:lstStyle/>
          <a:p>
            <a:fld id="{90D7058A-810B-4EBD-8FDF-04ECCAA20044}" type="slidenum">
              <a:rPr lang="en-US" smtClean="0"/>
              <a:pPr/>
              <a:t>2</a:t>
            </a:fld>
            <a:endParaRPr lang="en-US" dirty="0"/>
          </a:p>
        </p:txBody>
      </p:sp>
    </p:spTree>
    <p:extLst>
      <p:ext uri="{BB962C8B-B14F-4D97-AF65-F5344CB8AC3E}">
        <p14:creationId xmlns:p14="http://schemas.microsoft.com/office/powerpoint/2010/main" val="128608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2650-541E-3B31-4A38-D9854F045054}"/>
              </a:ext>
            </a:extLst>
          </p:cNvPr>
          <p:cNvSpPr>
            <a:spLocks noGrp="1"/>
          </p:cNvSpPr>
          <p:nvPr>
            <p:ph type="title"/>
          </p:nvPr>
        </p:nvSpPr>
        <p:spPr/>
        <p:txBody>
          <a:bodyPr/>
          <a:lstStyle/>
          <a:p>
            <a:r>
              <a:rPr lang="en-US" dirty="0"/>
              <a:t>Main Takeaways (cont.)</a:t>
            </a:r>
          </a:p>
        </p:txBody>
      </p:sp>
      <p:sp>
        <p:nvSpPr>
          <p:cNvPr id="3" name="Content Placeholder 2">
            <a:extLst>
              <a:ext uri="{FF2B5EF4-FFF2-40B4-BE49-F238E27FC236}">
                <a16:creationId xmlns:a16="http://schemas.microsoft.com/office/drawing/2014/main" id="{8FADE64D-C4B0-FB36-51A1-081EF6B5554A}"/>
              </a:ext>
            </a:extLst>
          </p:cNvPr>
          <p:cNvSpPr>
            <a:spLocks noGrp="1"/>
          </p:cNvSpPr>
          <p:nvPr>
            <p:ph idx="1"/>
          </p:nvPr>
        </p:nvSpPr>
        <p:spPr/>
        <p:txBody>
          <a:bodyPr>
            <a:normAutofit lnSpcReduction="10000"/>
          </a:bodyPr>
          <a:lstStyle/>
          <a:p>
            <a:pPr lvl="1"/>
            <a:r>
              <a:rPr lang="en-US" dirty="0"/>
              <a:t>The PI and PM established a familial, inclusive, teaming/partnering culture from the beginning of the project. One badge.</a:t>
            </a:r>
          </a:p>
          <a:p>
            <a:pPr lvl="1"/>
            <a:r>
              <a:rPr lang="en-US" dirty="0"/>
              <a:t>We maintained a people first, mission always mindset. </a:t>
            </a:r>
          </a:p>
          <a:p>
            <a:pPr lvl="1"/>
            <a:r>
              <a:rPr lang="en-US" dirty="0"/>
              <a:t>We looked beyond the obvious in each other, our tools/assets, and ideas.</a:t>
            </a:r>
          </a:p>
          <a:p>
            <a:pPr lvl="1"/>
            <a:r>
              <a:rPr lang="en-US" dirty="0"/>
              <a:t>We worked hard and played harder - together. </a:t>
            </a:r>
          </a:p>
          <a:p>
            <a:pPr lvl="1"/>
            <a:r>
              <a:rPr lang="en-US" dirty="0"/>
              <a:t>We held each other accountable.</a:t>
            </a:r>
          </a:p>
          <a:p>
            <a:pPr lvl="1"/>
            <a:r>
              <a:rPr lang="en-US" dirty="0"/>
              <a:t>We embodied the characteristics of family…openness, grace, appreciation, interest in each other and our lives. We took care of each other. We stepped in to help each other, filling in the gaps as needed.</a:t>
            </a:r>
          </a:p>
          <a:p>
            <a:pPr lvl="1"/>
            <a:r>
              <a:rPr lang="en-US" dirty="0"/>
              <a:t>It was important for the leadership team (PI, PM, DPMs, Project Scientist) to show that we were in the arena too</a:t>
            </a:r>
          </a:p>
          <a:p>
            <a:endParaRPr lang="en-US" dirty="0"/>
          </a:p>
        </p:txBody>
      </p:sp>
      <p:sp>
        <p:nvSpPr>
          <p:cNvPr id="4" name="Slide Number Placeholder 3">
            <a:extLst>
              <a:ext uri="{FF2B5EF4-FFF2-40B4-BE49-F238E27FC236}">
                <a16:creationId xmlns:a16="http://schemas.microsoft.com/office/drawing/2014/main" id="{18185F33-230E-3AD3-941E-599D50C05A59}"/>
              </a:ext>
            </a:extLst>
          </p:cNvPr>
          <p:cNvSpPr>
            <a:spLocks noGrp="1"/>
          </p:cNvSpPr>
          <p:nvPr>
            <p:ph type="sldNum" sz="quarter" idx="4"/>
          </p:nvPr>
        </p:nvSpPr>
        <p:spPr/>
        <p:txBody>
          <a:bodyPr/>
          <a:lstStyle/>
          <a:p>
            <a:fld id="{90D7058A-810B-4EBD-8FDF-04ECCAA20044}" type="slidenum">
              <a:rPr lang="en-US" smtClean="0"/>
              <a:pPr/>
              <a:t>20</a:t>
            </a:fld>
            <a:endParaRPr lang="en-US" dirty="0"/>
          </a:p>
        </p:txBody>
      </p:sp>
      <p:sp>
        <p:nvSpPr>
          <p:cNvPr id="5" name="TextBox 4">
            <a:extLst>
              <a:ext uri="{FF2B5EF4-FFF2-40B4-BE49-F238E27FC236}">
                <a16:creationId xmlns:a16="http://schemas.microsoft.com/office/drawing/2014/main" id="{820839D4-A99A-F950-2D0D-4236369904AB}"/>
              </a:ext>
            </a:extLst>
          </p:cNvPr>
          <p:cNvSpPr txBox="1"/>
          <p:nvPr/>
        </p:nvSpPr>
        <p:spPr>
          <a:xfrm>
            <a:off x="1" y="6174736"/>
            <a:ext cx="12192000" cy="387798"/>
          </a:xfrm>
          <a:prstGeom prst="rect">
            <a:avLst/>
          </a:prstGeom>
          <a:solidFill>
            <a:srgbClr val="002060"/>
          </a:solidFill>
          <a:ln>
            <a:solidFill>
              <a:schemeClr val="tx1"/>
            </a:solidFill>
          </a:ln>
        </p:spPr>
        <p:txBody>
          <a:bodyPr wrap="square" rtlCol="0">
            <a:spAutoFit/>
          </a:bodyPr>
          <a:lstStyle/>
          <a:p>
            <a:pPr algn="ctr">
              <a:spcBef>
                <a:spcPts val="0"/>
              </a:spcBef>
            </a:pPr>
            <a:r>
              <a:rPr lang="en-US" dirty="0">
                <a:solidFill>
                  <a:schemeClr val="bg1"/>
                </a:solidFill>
              </a:rPr>
              <a:t>We demonstrated that we were indeed, Lucy Strong!</a:t>
            </a:r>
          </a:p>
        </p:txBody>
      </p:sp>
    </p:spTree>
    <p:extLst>
      <p:ext uri="{BB962C8B-B14F-4D97-AF65-F5344CB8AC3E}">
        <p14:creationId xmlns:p14="http://schemas.microsoft.com/office/powerpoint/2010/main" val="98749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lstStyle/>
          <a:p>
            <a:r>
              <a:rPr lang="en-US" dirty="0"/>
              <a:t>Payload Lessons Learned</a:t>
            </a:r>
          </a:p>
        </p:txBody>
      </p:sp>
      <p:pic>
        <p:nvPicPr>
          <p:cNvPr id="6" name="Content Placeholder 5" descr="A group of people in white lab coats standing in front of a large machine&#10;&#10;Description automatically generated with low confidence">
            <a:extLst>
              <a:ext uri="{FF2B5EF4-FFF2-40B4-BE49-F238E27FC236}">
                <a16:creationId xmlns:a16="http://schemas.microsoft.com/office/drawing/2014/main" id="{88760994-144F-4E14-B3CB-B7581A363F9D}"/>
              </a:ext>
            </a:extLst>
          </p:cNvPr>
          <p:cNvPicPr>
            <a:picLocks noGrp="1" noChangeAspect="1"/>
          </p:cNvPicPr>
          <p:nvPr>
            <p:ph idx="1"/>
          </p:nvPr>
        </p:nvPicPr>
        <p:blipFill>
          <a:blip r:embed="rId2"/>
          <a:stretch>
            <a:fillRect/>
          </a:stretch>
        </p:blipFill>
        <p:spPr>
          <a:xfrm>
            <a:off x="6096000" y="1475160"/>
            <a:ext cx="5632862" cy="4224647"/>
          </a:xfrm>
        </p:spPr>
      </p:pic>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21</a:t>
            </a:fld>
            <a:endParaRPr lang="en-US" dirty="0"/>
          </a:p>
        </p:txBody>
      </p:sp>
      <p:sp>
        <p:nvSpPr>
          <p:cNvPr id="7" name="Content Placeholder 2">
            <a:extLst>
              <a:ext uri="{FF2B5EF4-FFF2-40B4-BE49-F238E27FC236}">
                <a16:creationId xmlns:a16="http://schemas.microsoft.com/office/drawing/2014/main" id="{C8FE1A3F-B5CC-439E-94FA-E5B2E5E7442B}"/>
              </a:ext>
            </a:extLst>
          </p:cNvPr>
          <p:cNvSpPr txBox="1">
            <a:spLocks/>
          </p:cNvSpPr>
          <p:nvPr/>
        </p:nvSpPr>
        <p:spPr>
          <a:xfrm>
            <a:off x="609600" y="1084021"/>
            <a:ext cx="5197434" cy="53642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pPr>
            <a:r>
              <a:rPr lang="en-US" dirty="0" err="1"/>
              <a:t>L’Ralph</a:t>
            </a:r>
            <a:r>
              <a:rPr lang="en-US" dirty="0"/>
              <a:t> instrument team held periodic lessons-learned discussions. </a:t>
            </a:r>
          </a:p>
          <a:p>
            <a:pPr fontAlgn="auto">
              <a:lnSpc>
                <a:spcPct val="100000"/>
              </a:lnSpc>
              <a:spcAft>
                <a:spcPts val="0"/>
              </a:spcAft>
            </a:pPr>
            <a:r>
              <a:rPr lang="en-US" dirty="0"/>
              <a:t>Also held payload-level lessons learned discussion after launch including instruments, payload systems, and SC payload accommodations SEs</a:t>
            </a:r>
          </a:p>
          <a:p>
            <a:pPr fontAlgn="auto">
              <a:lnSpc>
                <a:spcPct val="100000"/>
              </a:lnSpc>
              <a:spcAft>
                <a:spcPts val="0"/>
              </a:spcAft>
            </a:pPr>
            <a:r>
              <a:rPr lang="en-US" dirty="0"/>
              <a:t>I’ve got a long list of these available off-line if anybody wants them. </a:t>
            </a:r>
          </a:p>
        </p:txBody>
      </p:sp>
      <p:sp>
        <p:nvSpPr>
          <p:cNvPr id="8" name="TextBox 7">
            <a:extLst>
              <a:ext uri="{FF2B5EF4-FFF2-40B4-BE49-F238E27FC236}">
                <a16:creationId xmlns:a16="http://schemas.microsoft.com/office/drawing/2014/main" id="{917C386F-56EF-4E7C-B0D3-4F50D5CBF47F}"/>
              </a:ext>
            </a:extLst>
          </p:cNvPr>
          <p:cNvSpPr txBox="1"/>
          <p:nvPr/>
        </p:nvSpPr>
        <p:spPr>
          <a:xfrm>
            <a:off x="5807035" y="3766161"/>
            <a:ext cx="1270660" cy="387798"/>
          </a:xfrm>
          <a:prstGeom prst="rect">
            <a:avLst/>
          </a:prstGeom>
          <a:solidFill>
            <a:schemeClr val="bg1"/>
          </a:solidFill>
        </p:spPr>
        <p:txBody>
          <a:bodyPr wrap="square" rtlCol="0">
            <a:spAutoFit/>
          </a:bodyPr>
          <a:lstStyle/>
          <a:p>
            <a:pPr algn="ctr"/>
            <a:r>
              <a:rPr lang="en-US" dirty="0" err="1"/>
              <a:t>L’Ralph</a:t>
            </a:r>
            <a:endParaRPr lang="en-US" dirty="0"/>
          </a:p>
        </p:txBody>
      </p:sp>
      <p:sp>
        <p:nvSpPr>
          <p:cNvPr id="9" name="TextBox 8">
            <a:extLst>
              <a:ext uri="{FF2B5EF4-FFF2-40B4-BE49-F238E27FC236}">
                <a16:creationId xmlns:a16="http://schemas.microsoft.com/office/drawing/2014/main" id="{90FDF2FC-971B-4A8C-BC66-621F6847EEB0}"/>
              </a:ext>
            </a:extLst>
          </p:cNvPr>
          <p:cNvSpPr txBox="1"/>
          <p:nvPr/>
        </p:nvSpPr>
        <p:spPr>
          <a:xfrm>
            <a:off x="7433955" y="4860192"/>
            <a:ext cx="771895" cy="387798"/>
          </a:xfrm>
          <a:prstGeom prst="rect">
            <a:avLst/>
          </a:prstGeom>
          <a:solidFill>
            <a:schemeClr val="bg1"/>
          </a:solidFill>
        </p:spPr>
        <p:txBody>
          <a:bodyPr wrap="square" rtlCol="0">
            <a:spAutoFit/>
          </a:bodyPr>
          <a:lstStyle/>
          <a:p>
            <a:pPr algn="ctr"/>
            <a:r>
              <a:rPr lang="en-US" dirty="0"/>
              <a:t>ISE</a:t>
            </a:r>
          </a:p>
        </p:txBody>
      </p:sp>
      <p:sp>
        <p:nvSpPr>
          <p:cNvPr id="10" name="TextBox 9">
            <a:extLst>
              <a:ext uri="{FF2B5EF4-FFF2-40B4-BE49-F238E27FC236}">
                <a16:creationId xmlns:a16="http://schemas.microsoft.com/office/drawing/2014/main" id="{F8AEA6BD-3A41-46D8-A248-500689BB5365}"/>
              </a:ext>
            </a:extLst>
          </p:cNvPr>
          <p:cNvSpPr txBox="1"/>
          <p:nvPr/>
        </p:nvSpPr>
        <p:spPr>
          <a:xfrm>
            <a:off x="10078852" y="5054091"/>
            <a:ext cx="929574" cy="387798"/>
          </a:xfrm>
          <a:prstGeom prst="rect">
            <a:avLst/>
          </a:prstGeom>
          <a:solidFill>
            <a:schemeClr val="bg1"/>
          </a:solidFill>
        </p:spPr>
        <p:txBody>
          <a:bodyPr wrap="square" rtlCol="0">
            <a:spAutoFit/>
          </a:bodyPr>
          <a:lstStyle/>
          <a:p>
            <a:pPr algn="ctr"/>
            <a:r>
              <a:rPr lang="en-US" dirty="0"/>
              <a:t>PSE</a:t>
            </a:r>
          </a:p>
        </p:txBody>
      </p:sp>
      <p:sp>
        <p:nvSpPr>
          <p:cNvPr id="11" name="TextBox 10">
            <a:extLst>
              <a:ext uri="{FF2B5EF4-FFF2-40B4-BE49-F238E27FC236}">
                <a16:creationId xmlns:a16="http://schemas.microsoft.com/office/drawing/2014/main" id="{C6CEFF2E-C9D2-425D-AB9C-CFE8D472CA43}"/>
              </a:ext>
            </a:extLst>
          </p:cNvPr>
          <p:cNvSpPr txBox="1"/>
          <p:nvPr/>
        </p:nvSpPr>
        <p:spPr>
          <a:xfrm>
            <a:off x="8506691" y="5247990"/>
            <a:ext cx="1271319" cy="683264"/>
          </a:xfrm>
          <a:prstGeom prst="rect">
            <a:avLst/>
          </a:prstGeom>
          <a:solidFill>
            <a:schemeClr val="bg1"/>
          </a:solidFill>
        </p:spPr>
        <p:txBody>
          <a:bodyPr wrap="square" rtlCol="0">
            <a:spAutoFit/>
          </a:bodyPr>
          <a:lstStyle/>
          <a:p>
            <a:pPr algn="ctr"/>
            <a:r>
              <a:rPr lang="en-US" dirty="0"/>
              <a:t>Inst. Accom.</a:t>
            </a:r>
          </a:p>
        </p:txBody>
      </p:sp>
    </p:spTree>
    <p:extLst>
      <p:ext uri="{BB962C8B-B14F-4D97-AF65-F5344CB8AC3E}">
        <p14:creationId xmlns:p14="http://schemas.microsoft.com/office/powerpoint/2010/main" val="181047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lstStyle/>
          <a:p>
            <a:r>
              <a:rPr lang="en-US" dirty="0"/>
              <a:t>Payload Lessons Learned: ISE Approach</a:t>
            </a:r>
          </a:p>
        </p:txBody>
      </p:sp>
      <p:sp>
        <p:nvSpPr>
          <p:cNvPr id="3" name="Content Placeholder 2">
            <a:extLst>
              <a:ext uri="{FF2B5EF4-FFF2-40B4-BE49-F238E27FC236}">
                <a16:creationId xmlns:a16="http://schemas.microsoft.com/office/drawing/2014/main" id="{F8286309-55F5-401F-AB23-8AED33E04112}"/>
              </a:ext>
            </a:extLst>
          </p:cNvPr>
          <p:cNvSpPr>
            <a:spLocks noGrp="1"/>
          </p:cNvSpPr>
          <p:nvPr>
            <p:ph idx="1"/>
          </p:nvPr>
        </p:nvSpPr>
        <p:spPr>
          <a:xfrm>
            <a:off x="609600" y="1084021"/>
            <a:ext cx="10972800" cy="5174275"/>
          </a:xfrm>
        </p:spPr>
        <p:txBody>
          <a:bodyPr>
            <a:normAutofit lnSpcReduction="10000"/>
          </a:bodyPr>
          <a:lstStyle/>
          <a:p>
            <a:r>
              <a:rPr lang="en-US" dirty="0"/>
              <a:t>CSR teams are often focused on showing feasibility and may not result in a self-consistent design (it is Phase A after all). Detailed mass scrub of the instrument MELs found significant under-accounting coming out of the CSR. </a:t>
            </a:r>
            <a:r>
              <a:rPr lang="en-US" b="1" dirty="0"/>
              <a:t>Soon after award the engineering team should do a detailed scrub to verify that their starting point is an accurate and self-consistent design. The proposed concept cannot be treated as gospel. </a:t>
            </a:r>
          </a:p>
          <a:p>
            <a:r>
              <a:rPr lang="en-US" dirty="0" err="1"/>
              <a:t>L’Ralph</a:t>
            </a:r>
            <a:r>
              <a:rPr lang="en-US" dirty="0"/>
              <a:t> instrument team held an internal process improvement talk after each major milestone including an option for anonymous submissions. </a:t>
            </a:r>
            <a:r>
              <a:rPr lang="en-US" b="1" dirty="0"/>
              <a:t>The lead SE job is often in service of the team; tailor your communications, meetings, and processes to their needs. </a:t>
            </a:r>
          </a:p>
          <a:p>
            <a:endParaRPr lang="en-US" dirty="0"/>
          </a:p>
        </p:txBody>
      </p:sp>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22</a:t>
            </a:fld>
            <a:endParaRPr lang="en-US" dirty="0"/>
          </a:p>
        </p:txBody>
      </p:sp>
    </p:spTree>
    <p:extLst>
      <p:ext uri="{BB962C8B-B14F-4D97-AF65-F5344CB8AC3E}">
        <p14:creationId xmlns:p14="http://schemas.microsoft.com/office/powerpoint/2010/main" val="1874024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lstStyle/>
          <a:p>
            <a:r>
              <a:rPr lang="en-US" dirty="0"/>
              <a:t>Payload Lessons Learned: FPGAs and FSW</a:t>
            </a:r>
          </a:p>
        </p:txBody>
      </p:sp>
      <p:sp>
        <p:nvSpPr>
          <p:cNvPr id="3" name="Content Placeholder 2">
            <a:extLst>
              <a:ext uri="{FF2B5EF4-FFF2-40B4-BE49-F238E27FC236}">
                <a16:creationId xmlns:a16="http://schemas.microsoft.com/office/drawing/2014/main" id="{F8286309-55F5-401F-AB23-8AED33E04112}"/>
              </a:ext>
            </a:extLst>
          </p:cNvPr>
          <p:cNvSpPr>
            <a:spLocks noGrp="1"/>
          </p:cNvSpPr>
          <p:nvPr>
            <p:ph idx="1"/>
          </p:nvPr>
        </p:nvSpPr>
        <p:spPr>
          <a:xfrm>
            <a:off x="609600" y="1084021"/>
            <a:ext cx="10972800" cy="5174275"/>
          </a:xfrm>
        </p:spPr>
        <p:txBody>
          <a:bodyPr>
            <a:normAutofit fontScale="85000" lnSpcReduction="20000"/>
          </a:bodyPr>
          <a:lstStyle/>
          <a:p>
            <a:r>
              <a:rPr lang="en-US" dirty="0"/>
              <a:t>We had minor schedule delays in the FPGA review process because we were not proactive enough lining up a reviewer. The review identified and helped fix a few issues in the flight code. </a:t>
            </a:r>
            <a:r>
              <a:rPr lang="en-US" b="1" dirty="0"/>
              <a:t>Work with 560 early on to identify FPGA reviewers and include them in your schedule alongside other tabletops. </a:t>
            </a:r>
          </a:p>
          <a:p>
            <a:r>
              <a:rPr lang="en-US" dirty="0" err="1"/>
              <a:t>LRalph</a:t>
            </a:r>
            <a:r>
              <a:rPr lang="en-US" dirty="0"/>
              <a:t> had an experienced instrument operator who joined the team around flight electronics build. Early on they identified changes to the electronics and FSW that would have streamlined testing and operations but it was too late to act on most of those. </a:t>
            </a:r>
            <a:r>
              <a:rPr lang="en-US" b="1" dirty="0"/>
              <a:t>Identify who your test leads are in time for them to influence requirements and early designs. </a:t>
            </a:r>
          </a:p>
          <a:p>
            <a:r>
              <a:rPr lang="en-US" dirty="0"/>
              <a:t>Instrument FSW was developed by a subcontractor at level 5 but formal project SW approval didn’t happen until level 2. At that point it had been reviewed and processed through 4 different CM systems. </a:t>
            </a:r>
            <a:r>
              <a:rPr lang="en-US" b="1" dirty="0"/>
              <a:t>Try to avoid a structure like that, but if you can’t make sure that the project SW lead is a required reviewer at the lowest level too. </a:t>
            </a:r>
          </a:p>
          <a:p>
            <a:endParaRPr lang="en-US" dirty="0"/>
          </a:p>
        </p:txBody>
      </p:sp>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23</a:t>
            </a:fld>
            <a:endParaRPr lang="en-US" dirty="0"/>
          </a:p>
        </p:txBody>
      </p:sp>
    </p:spTree>
    <p:extLst>
      <p:ext uri="{BB962C8B-B14F-4D97-AF65-F5344CB8AC3E}">
        <p14:creationId xmlns:p14="http://schemas.microsoft.com/office/powerpoint/2010/main" val="11263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lstStyle/>
          <a:p>
            <a:r>
              <a:rPr lang="en-US" dirty="0"/>
              <a:t>Payload Lessons Learned: FSW Interfaces w/ SC</a:t>
            </a:r>
          </a:p>
        </p:txBody>
      </p:sp>
      <p:sp>
        <p:nvSpPr>
          <p:cNvPr id="3" name="Content Placeholder 2">
            <a:extLst>
              <a:ext uri="{FF2B5EF4-FFF2-40B4-BE49-F238E27FC236}">
                <a16:creationId xmlns:a16="http://schemas.microsoft.com/office/drawing/2014/main" id="{F8286309-55F5-401F-AB23-8AED33E04112}"/>
              </a:ext>
            </a:extLst>
          </p:cNvPr>
          <p:cNvSpPr>
            <a:spLocks noGrp="1"/>
          </p:cNvSpPr>
          <p:nvPr>
            <p:ph idx="1"/>
          </p:nvPr>
        </p:nvSpPr>
        <p:spPr>
          <a:xfrm>
            <a:off x="609600" y="1084021"/>
            <a:ext cx="10972800" cy="5174275"/>
          </a:xfrm>
        </p:spPr>
        <p:txBody>
          <a:bodyPr>
            <a:normAutofit lnSpcReduction="10000"/>
          </a:bodyPr>
          <a:lstStyle/>
          <a:p>
            <a:r>
              <a:rPr lang="en-US" dirty="0"/>
              <a:t>There were multiple FSW interface issues not discovered until the instrument was delivered to the spacecraft. Instrument testing used instrument-provided EGSE that was designed to mirror the interface in the SC ICD. </a:t>
            </a:r>
            <a:r>
              <a:rPr lang="en-US" b="1" dirty="0"/>
              <a:t>If the SC is not providing interface EGSE at least make sure that the SC electrical and software teams review the instrument-provided interface EGSE. </a:t>
            </a:r>
          </a:p>
          <a:p>
            <a:r>
              <a:rPr lang="en-US" dirty="0"/>
              <a:t>Timing interactions between instrument data playbacks and SC processing of that data took way longer than anybody expected. This drove a last-minute rework of the encounter </a:t>
            </a:r>
            <a:r>
              <a:rPr lang="en-US" dirty="0" err="1"/>
              <a:t>ConOps</a:t>
            </a:r>
            <a:r>
              <a:rPr lang="en-US" dirty="0"/>
              <a:t> and some key ground tests. </a:t>
            </a:r>
            <a:r>
              <a:rPr lang="en-US" b="1" dirty="0"/>
              <a:t>Make sure requirements and </a:t>
            </a:r>
            <a:r>
              <a:rPr lang="en-US" b="1" dirty="0" err="1"/>
              <a:t>ConOps</a:t>
            </a:r>
            <a:r>
              <a:rPr lang="en-US" b="1" dirty="0"/>
              <a:t> documents capture any critical timing. When processes are split across an interface make sure the details are explained in the ICD. </a:t>
            </a:r>
          </a:p>
        </p:txBody>
      </p:sp>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24</a:t>
            </a:fld>
            <a:endParaRPr lang="en-US" dirty="0"/>
          </a:p>
        </p:txBody>
      </p:sp>
    </p:spTree>
    <p:extLst>
      <p:ext uri="{BB962C8B-B14F-4D97-AF65-F5344CB8AC3E}">
        <p14:creationId xmlns:p14="http://schemas.microsoft.com/office/powerpoint/2010/main" val="392773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lstStyle/>
          <a:p>
            <a:r>
              <a:rPr lang="en-US" dirty="0"/>
              <a:t>Payload Lessons Learned: Fatigue Failure</a:t>
            </a:r>
          </a:p>
        </p:txBody>
      </p:sp>
      <p:sp>
        <p:nvSpPr>
          <p:cNvPr id="3" name="Content Placeholder 2">
            <a:extLst>
              <a:ext uri="{FF2B5EF4-FFF2-40B4-BE49-F238E27FC236}">
                <a16:creationId xmlns:a16="http://schemas.microsoft.com/office/drawing/2014/main" id="{F8286309-55F5-401F-AB23-8AED33E04112}"/>
              </a:ext>
            </a:extLst>
          </p:cNvPr>
          <p:cNvSpPr>
            <a:spLocks noGrp="1"/>
          </p:cNvSpPr>
          <p:nvPr>
            <p:ph idx="1"/>
          </p:nvPr>
        </p:nvSpPr>
        <p:spPr>
          <a:xfrm>
            <a:off x="609600" y="1084021"/>
            <a:ext cx="10972800" cy="5174275"/>
          </a:xfrm>
        </p:spPr>
        <p:txBody>
          <a:bodyPr>
            <a:normAutofit/>
          </a:bodyPr>
          <a:lstStyle/>
          <a:p>
            <a:r>
              <a:rPr lang="en-US" dirty="0" err="1"/>
              <a:t>L’Ralph</a:t>
            </a:r>
            <a:r>
              <a:rPr lang="en-US" dirty="0"/>
              <a:t> failed to identify a fatigue sensitivity on a thermal isolator design which resulted in two consecutive vibration failures of ETUs. </a:t>
            </a:r>
            <a:r>
              <a:rPr lang="en-US" b="1" dirty="0"/>
              <a:t>Before PDR make sure to review your designs for fatigue-sensitive components or </a:t>
            </a:r>
            <a:r>
              <a:rPr lang="en-US" b="1" dirty="0" err="1"/>
              <a:t>ConOps</a:t>
            </a:r>
            <a:r>
              <a:rPr lang="en-US" b="1" dirty="0"/>
              <a:t> that could lead to fatigue like Dragonfly’s multi-hour sine vibration environment. </a:t>
            </a:r>
          </a:p>
          <a:p>
            <a:r>
              <a:rPr lang="en-US" dirty="0"/>
              <a:t>Solution to the fatigue issue was to increase thickness of the thermal isolators. This resulted in more heat leak into the </a:t>
            </a:r>
            <a:r>
              <a:rPr lang="en-US" dirty="0" err="1"/>
              <a:t>cryo</a:t>
            </a:r>
            <a:r>
              <a:rPr lang="en-US" dirty="0"/>
              <a:t> zone but allowed the isolators to survive launch. </a:t>
            </a:r>
            <a:r>
              <a:rPr lang="en-US" b="1" dirty="0"/>
              <a:t>When competing requirements constrain a design make sure to assess margins and risk against those constraints. </a:t>
            </a:r>
          </a:p>
          <a:p>
            <a:endParaRPr lang="en-US" dirty="0"/>
          </a:p>
        </p:txBody>
      </p:sp>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25</a:t>
            </a:fld>
            <a:endParaRPr lang="en-US" dirty="0"/>
          </a:p>
        </p:txBody>
      </p:sp>
    </p:spTree>
    <p:extLst>
      <p:ext uri="{BB962C8B-B14F-4D97-AF65-F5344CB8AC3E}">
        <p14:creationId xmlns:p14="http://schemas.microsoft.com/office/powerpoint/2010/main" val="793755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0394-E52D-4420-B49E-D6BAF164F3FD}"/>
              </a:ext>
            </a:extLst>
          </p:cNvPr>
          <p:cNvSpPr>
            <a:spLocks noGrp="1"/>
          </p:cNvSpPr>
          <p:nvPr>
            <p:ph type="title"/>
          </p:nvPr>
        </p:nvSpPr>
        <p:spPr/>
        <p:txBody>
          <a:bodyPr>
            <a:normAutofit fontScale="90000"/>
          </a:bodyPr>
          <a:lstStyle/>
          <a:p>
            <a:r>
              <a:rPr lang="en-US" dirty="0"/>
              <a:t>Payload Lessons Learned: Delivering Flight Systems in a Pandemic</a:t>
            </a:r>
          </a:p>
        </p:txBody>
      </p:sp>
      <p:sp>
        <p:nvSpPr>
          <p:cNvPr id="3" name="Content Placeholder 2">
            <a:extLst>
              <a:ext uri="{FF2B5EF4-FFF2-40B4-BE49-F238E27FC236}">
                <a16:creationId xmlns:a16="http://schemas.microsoft.com/office/drawing/2014/main" id="{F8286309-55F5-401F-AB23-8AED33E04112}"/>
              </a:ext>
            </a:extLst>
          </p:cNvPr>
          <p:cNvSpPr>
            <a:spLocks noGrp="1"/>
          </p:cNvSpPr>
          <p:nvPr>
            <p:ph idx="1"/>
          </p:nvPr>
        </p:nvSpPr>
        <p:spPr>
          <a:xfrm>
            <a:off x="609600" y="1084021"/>
            <a:ext cx="10972800" cy="5174275"/>
          </a:xfrm>
        </p:spPr>
        <p:txBody>
          <a:bodyPr>
            <a:normAutofit fontScale="92500" lnSpcReduction="20000"/>
          </a:bodyPr>
          <a:lstStyle/>
          <a:p>
            <a:r>
              <a:rPr lang="en-US" dirty="0"/>
              <a:t>When I asked for lessons learned about how to deliver a flight instrument during a pandemic, the LORRI ISE’s response summed it up well: “Don’t.” </a:t>
            </a:r>
          </a:p>
          <a:p>
            <a:r>
              <a:rPr lang="en-US" dirty="0"/>
              <a:t>BUT there were some lessons that would apply to any cost- or schedule-constrained build:</a:t>
            </a:r>
          </a:p>
          <a:p>
            <a:pPr lvl="1"/>
            <a:r>
              <a:rPr lang="en-US" dirty="0"/>
              <a:t>Look through your I&amp;T schedule to identify every major activity (how long is major depends on your build and your sensitivity)</a:t>
            </a:r>
          </a:p>
          <a:p>
            <a:pPr lvl="1"/>
            <a:r>
              <a:rPr lang="en-US" dirty="0"/>
              <a:t>Identify whether each activity is required to have a minimally-viable flight system (aligning optics) or whether it’s risk reduction (verifying alignment hasn’t changed after some environment). Note that most verification activities probably fall into the second bucket. </a:t>
            </a:r>
          </a:p>
          <a:p>
            <a:pPr lvl="1"/>
            <a:r>
              <a:rPr lang="en-US" dirty="0"/>
              <a:t>Use the risk management process to identify and prioritize scope reductions in those risk reduction activities. Be prepared for some hard discussions with the team and external stakeholders. </a:t>
            </a:r>
          </a:p>
          <a:p>
            <a:pPr lvl="1"/>
            <a:r>
              <a:rPr lang="en-US" dirty="0"/>
              <a:t>Circle back through this process regularly as I&amp;T progresses</a:t>
            </a:r>
          </a:p>
          <a:p>
            <a:endParaRPr lang="en-US" b="1" dirty="0"/>
          </a:p>
          <a:p>
            <a:endParaRPr lang="en-US" dirty="0"/>
          </a:p>
        </p:txBody>
      </p:sp>
      <p:sp>
        <p:nvSpPr>
          <p:cNvPr id="4" name="Slide Number Placeholder 3">
            <a:extLst>
              <a:ext uri="{FF2B5EF4-FFF2-40B4-BE49-F238E27FC236}">
                <a16:creationId xmlns:a16="http://schemas.microsoft.com/office/drawing/2014/main" id="{07D9667B-DC34-41D5-A911-26FA1CD289E1}"/>
              </a:ext>
            </a:extLst>
          </p:cNvPr>
          <p:cNvSpPr>
            <a:spLocks noGrp="1"/>
          </p:cNvSpPr>
          <p:nvPr>
            <p:ph type="sldNum" sz="quarter" idx="4"/>
          </p:nvPr>
        </p:nvSpPr>
        <p:spPr/>
        <p:txBody>
          <a:bodyPr/>
          <a:lstStyle/>
          <a:p>
            <a:fld id="{90D7058A-810B-4EBD-8FDF-04ECCAA20044}" type="slidenum">
              <a:rPr lang="en-US" smtClean="0"/>
              <a:pPr/>
              <a:t>26</a:t>
            </a:fld>
            <a:endParaRPr lang="en-US" dirty="0"/>
          </a:p>
        </p:txBody>
      </p:sp>
    </p:spTree>
    <p:extLst>
      <p:ext uri="{BB962C8B-B14F-4D97-AF65-F5344CB8AC3E}">
        <p14:creationId xmlns:p14="http://schemas.microsoft.com/office/powerpoint/2010/main" val="326143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9EE0-D851-4BA4-822B-14D80D715E5B}"/>
              </a:ext>
            </a:extLst>
          </p:cNvPr>
          <p:cNvSpPr>
            <a:spLocks noGrp="1"/>
          </p:cNvSpPr>
          <p:nvPr>
            <p:ph type="title"/>
          </p:nvPr>
        </p:nvSpPr>
        <p:spPr/>
        <p:txBody>
          <a:bodyPr/>
          <a:lstStyle/>
          <a:p>
            <a:r>
              <a:rPr lang="en-US" dirty="0"/>
              <a:t>Mission Operations </a:t>
            </a:r>
          </a:p>
        </p:txBody>
      </p:sp>
      <p:sp>
        <p:nvSpPr>
          <p:cNvPr id="3" name="Content Placeholder 2">
            <a:extLst>
              <a:ext uri="{FF2B5EF4-FFF2-40B4-BE49-F238E27FC236}">
                <a16:creationId xmlns:a16="http://schemas.microsoft.com/office/drawing/2014/main" id="{17431039-CFD0-46DB-80D7-709A324D2A39}"/>
              </a:ext>
            </a:extLst>
          </p:cNvPr>
          <p:cNvSpPr>
            <a:spLocks noGrp="1"/>
          </p:cNvSpPr>
          <p:nvPr>
            <p:ph idx="1"/>
          </p:nvPr>
        </p:nvSpPr>
        <p:spPr>
          <a:xfrm>
            <a:off x="609600" y="1084021"/>
            <a:ext cx="10972800" cy="5188960"/>
          </a:xfrm>
        </p:spPr>
        <p:txBody>
          <a:bodyPr/>
          <a:lstStyle/>
          <a:p>
            <a:r>
              <a:rPr lang="en-US" dirty="0"/>
              <a:t>Ground System and Operations Development </a:t>
            </a:r>
          </a:p>
          <a:p>
            <a:r>
              <a:rPr lang="en-US" dirty="0"/>
              <a:t>Launch and Early Orbit Preparation and Strategy</a:t>
            </a:r>
          </a:p>
          <a:p>
            <a:r>
              <a:rPr lang="en-US" dirty="0"/>
              <a:t>Solar Array Anomaly</a:t>
            </a:r>
          </a:p>
        </p:txBody>
      </p:sp>
      <p:sp>
        <p:nvSpPr>
          <p:cNvPr id="4" name="Slide Number Placeholder 3">
            <a:extLst>
              <a:ext uri="{FF2B5EF4-FFF2-40B4-BE49-F238E27FC236}">
                <a16:creationId xmlns:a16="http://schemas.microsoft.com/office/drawing/2014/main" id="{895794EC-74B0-48F7-91F1-F8B616F6A952}"/>
              </a:ext>
            </a:extLst>
          </p:cNvPr>
          <p:cNvSpPr>
            <a:spLocks noGrp="1"/>
          </p:cNvSpPr>
          <p:nvPr>
            <p:ph type="sldNum" sz="quarter" idx="4"/>
          </p:nvPr>
        </p:nvSpPr>
        <p:spPr/>
        <p:txBody>
          <a:bodyPr/>
          <a:lstStyle/>
          <a:p>
            <a:fld id="{90D7058A-810B-4EBD-8FDF-04ECCAA20044}" type="slidenum">
              <a:rPr lang="en-US" smtClean="0"/>
              <a:pPr/>
              <a:t>27</a:t>
            </a:fld>
            <a:endParaRPr lang="en-US" dirty="0"/>
          </a:p>
        </p:txBody>
      </p:sp>
    </p:spTree>
    <p:extLst>
      <p:ext uri="{BB962C8B-B14F-4D97-AF65-F5344CB8AC3E}">
        <p14:creationId xmlns:p14="http://schemas.microsoft.com/office/powerpoint/2010/main" val="269906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35C5-07B9-4936-BF6F-8B2A572E84FA}"/>
              </a:ext>
            </a:extLst>
          </p:cNvPr>
          <p:cNvSpPr>
            <a:spLocks noGrp="1"/>
          </p:cNvSpPr>
          <p:nvPr>
            <p:ph type="title"/>
          </p:nvPr>
        </p:nvSpPr>
        <p:spPr/>
        <p:txBody>
          <a:bodyPr/>
          <a:lstStyle/>
          <a:p>
            <a:r>
              <a:rPr lang="en-US" dirty="0"/>
              <a:t>Ground System Readiness</a:t>
            </a:r>
          </a:p>
        </p:txBody>
      </p:sp>
      <p:sp>
        <p:nvSpPr>
          <p:cNvPr id="4" name="Slide Number Placeholder 3">
            <a:extLst>
              <a:ext uri="{FF2B5EF4-FFF2-40B4-BE49-F238E27FC236}">
                <a16:creationId xmlns:a16="http://schemas.microsoft.com/office/drawing/2014/main" id="{E0B50E92-DC73-4FE7-B1F1-E6965AD46BA7}"/>
              </a:ext>
            </a:extLst>
          </p:cNvPr>
          <p:cNvSpPr>
            <a:spLocks noGrp="1"/>
          </p:cNvSpPr>
          <p:nvPr>
            <p:ph type="sldNum" sz="quarter" idx="4"/>
          </p:nvPr>
        </p:nvSpPr>
        <p:spPr/>
        <p:txBody>
          <a:bodyPr/>
          <a:lstStyle/>
          <a:p>
            <a:fld id="{90D7058A-810B-4EBD-8FDF-04ECCAA20044}" type="slidenum">
              <a:rPr lang="en-US" smtClean="0"/>
              <a:pPr/>
              <a:t>28</a:t>
            </a:fld>
            <a:endParaRPr lang="en-US" dirty="0"/>
          </a:p>
        </p:txBody>
      </p:sp>
      <p:pic>
        <p:nvPicPr>
          <p:cNvPr id="5" name="Content Placeholder 4">
            <a:extLst>
              <a:ext uri="{FF2B5EF4-FFF2-40B4-BE49-F238E27FC236}">
                <a16:creationId xmlns:a16="http://schemas.microsoft.com/office/drawing/2014/main" id="{C428538E-A7DA-4011-87DE-810DA3B397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42" y="810418"/>
            <a:ext cx="6786181" cy="5580549"/>
          </a:xfrm>
          <a:prstGeom prst="rect">
            <a:avLst/>
          </a:prstGeom>
        </p:spPr>
      </p:pic>
      <p:sp>
        <p:nvSpPr>
          <p:cNvPr id="6" name="TextBox 5">
            <a:extLst>
              <a:ext uri="{FF2B5EF4-FFF2-40B4-BE49-F238E27FC236}">
                <a16:creationId xmlns:a16="http://schemas.microsoft.com/office/drawing/2014/main" id="{3478EE16-A0AA-428A-A7E0-D5015A9A2089}"/>
              </a:ext>
            </a:extLst>
          </p:cNvPr>
          <p:cNvSpPr txBox="1"/>
          <p:nvPr/>
        </p:nvSpPr>
        <p:spPr>
          <a:xfrm>
            <a:off x="7226710" y="1008857"/>
            <a:ext cx="4739148" cy="4585871"/>
          </a:xfrm>
          <a:prstGeom prst="rect">
            <a:avLst/>
          </a:prstGeom>
          <a:noFill/>
        </p:spPr>
        <p:txBody>
          <a:bodyPr wrap="square" rtlCol="0">
            <a:spAutoFit/>
          </a:bodyPr>
          <a:lstStyle/>
          <a:p>
            <a:pPr marL="342900" indent="-342900">
              <a:buFont typeface="Arial" panose="020B0604020202020204" pitchFamily="34" charset="0"/>
              <a:buChar char="•"/>
            </a:pPr>
            <a:r>
              <a:rPr lang="en-US" dirty="0"/>
              <a:t>Early Planning and Communication</a:t>
            </a:r>
          </a:p>
          <a:p>
            <a:pPr marL="800100" lvl="1" indent="-342900">
              <a:buFont typeface="Arial" panose="020B0604020202020204" pitchFamily="34" charset="0"/>
              <a:buChar char="•"/>
            </a:pPr>
            <a:r>
              <a:rPr lang="en-US" sz="1800" dirty="0"/>
              <a:t>Creating and communicating an integrated ground system development schedule allowed the teams to integrate fairly </a:t>
            </a:r>
            <a:r>
              <a:rPr lang="en-US" sz="1800" dirty="0" err="1"/>
              <a:t>seamslessly</a:t>
            </a:r>
            <a:endParaRPr lang="en-US" sz="1800" dirty="0"/>
          </a:p>
          <a:p>
            <a:pPr marL="1257300" lvl="2" indent="-342900">
              <a:buFont typeface="Arial" panose="020B0604020202020204" pitchFamily="34" charset="0"/>
              <a:buChar char="•"/>
            </a:pPr>
            <a:r>
              <a:rPr lang="en-US" sz="1800" dirty="0"/>
              <a:t>Interleaving activities so that everyone knows dependencies</a:t>
            </a:r>
            <a:endParaRPr lang="en-US" dirty="0"/>
          </a:p>
          <a:p>
            <a:pPr marL="800100" lvl="1" indent="-342900">
              <a:buFont typeface="Arial" panose="020B0604020202020204" pitchFamily="34" charset="0"/>
              <a:buChar char="•"/>
            </a:pPr>
            <a:r>
              <a:rPr lang="en-US" sz="2000" dirty="0"/>
              <a:t>Dry runs can be the official run for record if you plan correctly cutting down on overall workload</a:t>
            </a:r>
          </a:p>
          <a:p>
            <a:pPr marL="800100" lvl="1" indent="-342900">
              <a:buFont typeface="Arial" panose="020B0604020202020204" pitchFamily="34" charset="0"/>
              <a:buChar char="•"/>
            </a:pPr>
            <a:r>
              <a:rPr lang="en-US" sz="2000" dirty="0"/>
              <a:t>Early planning allowed us to identify remote access capabilities and requirements for execution of GRTs, ORTs etc. in a COVID environment </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708169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2A77-273D-48A3-87CF-B3332B6EE9F2}"/>
              </a:ext>
            </a:extLst>
          </p:cNvPr>
          <p:cNvSpPr>
            <a:spLocks noGrp="1"/>
          </p:cNvSpPr>
          <p:nvPr>
            <p:ph type="title"/>
          </p:nvPr>
        </p:nvSpPr>
        <p:spPr/>
        <p:txBody>
          <a:bodyPr/>
          <a:lstStyle/>
          <a:p>
            <a:r>
              <a:rPr lang="en-US" dirty="0"/>
              <a:t>Implemented Lessons Learned</a:t>
            </a:r>
          </a:p>
        </p:txBody>
      </p:sp>
      <p:sp>
        <p:nvSpPr>
          <p:cNvPr id="4" name="Slide Number Placeholder 3">
            <a:extLst>
              <a:ext uri="{FF2B5EF4-FFF2-40B4-BE49-F238E27FC236}">
                <a16:creationId xmlns:a16="http://schemas.microsoft.com/office/drawing/2014/main" id="{9DC14FD1-DA28-4621-90AF-8F4407F87FB5}"/>
              </a:ext>
            </a:extLst>
          </p:cNvPr>
          <p:cNvSpPr>
            <a:spLocks noGrp="1"/>
          </p:cNvSpPr>
          <p:nvPr>
            <p:ph type="sldNum" sz="quarter" idx="4"/>
          </p:nvPr>
        </p:nvSpPr>
        <p:spPr/>
        <p:txBody>
          <a:bodyPr/>
          <a:lstStyle/>
          <a:p>
            <a:fld id="{90D7058A-810B-4EBD-8FDF-04ECCAA20044}" type="slidenum">
              <a:rPr lang="en-US" smtClean="0"/>
              <a:pPr/>
              <a:t>29</a:t>
            </a:fld>
            <a:endParaRPr lang="en-US" dirty="0"/>
          </a:p>
        </p:txBody>
      </p:sp>
      <p:graphicFrame>
        <p:nvGraphicFramePr>
          <p:cNvPr id="5" name="Table 4">
            <a:extLst>
              <a:ext uri="{FF2B5EF4-FFF2-40B4-BE49-F238E27FC236}">
                <a16:creationId xmlns:a16="http://schemas.microsoft.com/office/drawing/2014/main" id="{A51BC2E7-EC29-49D9-9136-AF24795B2115}"/>
              </a:ext>
            </a:extLst>
          </p:cNvPr>
          <p:cNvGraphicFramePr>
            <a:graphicFrameLocks noGrp="1"/>
          </p:cNvGraphicFramePr>
          <p:nvPr>
            <p:extLst>
              <p:ext uri="{D42A27DB-BD31-4B8C-83A1-F6EECF244321}">
                <p14:modId xmlns:p14="http://schemas.microsoft.com/office/powerpoint/2010/main" val="105638157"/>
              </p:ext>
            </p:extLst>
          </p:nvPr>
        </p:nvGraphicFramePr>
        <p:xfrm>
          <a:off x="2037552" y="848678"/>
          <a:ext cx="8686800" cy="4947920"/>
        </p:xfrm>
        <a:graphic>
          <a:graphicData uri="http://schemas.openxmlformats.org/drawingml/2006/table">
            <a:tbl>
              <a:tblPr firstRow="1" bandRow="1">
                <a:tableStyleId>{5C22544A-7EE6-4342-B048-85BDC9FD1C3A}</a:tableStyleId>
              </a:tblPr>
              <a:tblGrid>
                <a:gridCol w="4472940">
                  <a:extLst>
                    <a:ext uri="{9D8B030D-6E8A-4147-A177-3AD203B41FA5}">
                      <a16:colId xmlns:a16="http://schemas.microsoft.com/office/drawing/2014/main" val="1185634316"/>
                    </a:ext>
                  </a:extLst>
                </a:gridCol>
                <a:gridCol w="4213860">
                  <a:extLst>
                    <a:ext uri="{9D8B030D-6E8A-4147-A177-3AD203B41FA5}">
                      <a16:colId xmlns:a16="http://schemas.microsoft.com/office/drawing/2014/main" val="1306088452"/>
                    </a:ext>
                  </a:extLst>
                </a:gridCol>
              </a:tblGrid>
              <a:tr h="370840">
                <a:tc>
                  <a:txBody>
                    <a:bodyPr/>
                    <a:lstStyle/>
                    <a:p>
                      <a:r>
                        <a:rPr lang="en-US" sz="1400" dirty="0"/>
                        <a:t>Lesson</a:t>
                      </a:r>
                    </a:p>
                  </a:txBody>
                  <a:tcPr/>
                </a:tc>
                <a:tc>
                  <a:txBody>
                    <a:bodyPr/>
                    <a:lstStyle/>
                    <a:p>
                      <a:r>
                        <a:rPr lang="en-US" sz="1400" dirty="0"/>
                        <a:t>Implementation</a:t>
                      </a:r>
                    </a:p>
                  </a:txBody>
                  <a:tcPr/>
                </a:tc>
                <a:extLst>
                  <a:ext uri="{0D108BD9-81ED-4DB2-BD59-A6C34878D82A}">
                    <a16:rowId xmlns:a16="http://schemas.microsoft.com/office/drawing/2014/main" val="3870522270"/>
                  </a:ext>
                </a:extLst>
              </a:tr>
              <a:tr h="370840">
                <a:tc>
                  <a:txBody>
                    <a:bodyPr/>
                    <a:lstStyle/>
                    <a:p>
                      <a:r>
                        <a:rPr lang="en-US" sz="1200" dirty="0"/>
                        <a:t>MVN: Need clear delineation between Ops and Ground Sys development. Assign 2-3 FTE early to GS&amp;O team</a:t>
                      </a:r>
                    </a:p>
                  </a:txBody>
                  <a:tcPr/>
                </a:tc>
                <a:tc>
                  <a:txBody>
                    <a:bodyPr/>
                    <a:lstStyle/>
                    <a:p>
                      <a:r>
                        <a:rPr lang="en-US" sz="1200" dirty="0"/>
                        <a:t>Other than Ops Readiness Test Director, GS&amp;O team established pre-PDR</a:t>
                      </a:r>
                    </a:p>
                  </a:txBody>
                  <a:tcPr/>
                </a:tc>
                <a:extLst>
                  <a:ext uri="{0D108BD9-81ED-4DB2-BD59-A6C34878D82A}">
                    <a16:rowId xmlns:a16="http://schemas.microsoft.com/office/drawing/2014/main" val="3034607440"/>
                  </a:ext>
                </a:extLst>
              </a:tr>
              <a:tr h="370840">
                <a:tc>
                  <a:txBody>
                    <a:bodyPr/>
                    <a:lstStyle/>
                    <a:p>
                      <a:r>
                        <a:rPr lang="en-US" sz="1200" dirty="0"/>
                        <a:t>MVN: Development &amp; Integration Schedule should be prepared prior to PDR</a:t>
                      </a:r>
                    </a:p>
                  </a:txBody>
                  <a:tcPr/>
                </a:tc>
                <a:tc>
                  <a:txBody>
                    <a:bodyPr/>
                    <a:lstStyle/>
                    <a:p>
                      <a:r>
                        <a:rPr lang="en-US" sz="1200" dirty="0">
                          <a:solidFill>
                            <a:schemeClr val="tx1"/>
                          </a:solidFill>
                        </a:rPr>
                        <a:t>Ground Integrated Master Schedule was up and running by MPDR</a:t>
                      </a:r>
                    </a:p>
                  </a:txBody>
                  <a:tcPr/>
                </a:tc>
                <a:extLst>
                  <a:ext uri="{0D108BD9-81ED-4DB2-BD59-A6C34878D82A}">
                    <a16:rowId xmlns:a16="http://schemas.microsoft.com/office/drawing/2014/main" val="3820426339"/>
                  </a:ext>
                </a:extLst>
              </a:tr>
              <a:tr h="370840">
                <a:tc>
                  <a:txBody>
                    <a:bodyPr/>
                    <a:lstStyle/>
                    <a:p>
                      <a:r>
                        <a:rPr lang="en-US" sz="1200" dirty="0"/>
                        <a:t>MVN: Implement ‘top-down’ </a:t>
                      </a:r>
                      <a:r>
                        <a:rPr lang="en-US" sz="1200" dirty="0" err="1"/>
                        <a:t>req</a:t>
                      </a:r>
                      <a:r>
                        <a:rPr lang="en-US" sz="1200" dirty="0"/>
                        <a:t> derivation and vet heritage requirements</a:t>
                      </a:r>
                    </a:p>
                  </a:txBody>
                  <a:tcPr/>
                </a:tc>
                <a:tc>
                  <a:txBody>
                    <a:bodyPr/>
                    <a:lstStyle/>
                    <a:p>
                      <a:r>
                        <a:rPr lang="en-US" sz="1200" dirty="0"/>
                        <a:t>Flowed L3 </a:t>
                      </a:r>
                      <a:r>
                        <a:rPr lang="en-US" sz="1200" dirty="0" err="1"/>
                        <a:t>req</a:t>
                      </a:r>
                      <a:r>
                        <a:rPr lang="en-US" sz="1200" dirty="0"/>
                        <a:t> directly from L2 and added heritage </a:t>
                      </a:r>
                      <a:r>
                        <a:rPr lang="en-US" sz="1200" dirty="0" err="1"/>
                        <a:t>req</a:t>
                      </a:r>
                      <a:r>
                        <a:rPr lang="en-US" sz="1200" dirty="0"/>
                        <a:t> to fill gaps to complete system</a:t>
                      </a:r>
                    </a:p>
                  </a:txBody>
                  <a:tcPr/>
                </a:tc>
                <a:extLst>
                  <a:ext uri="{0D108BD9-81ED-4DB2-BD59-A6C34878D82A}">
                    <a16:rowId xmlns:a16="http://schemas.microsoft.com/office/drawing/2014/main" val="2752676567"/>
                  </a:ext>
                </a:extLst>
              </a:tr>
              <a:tr h="370840">
                <a:tc>
                  <a:txBody>
                    <a:bodyPr/>
                    <a:lstStyle/>
                    <a:p>
                      <a:r>
                        <a:rPr lang="en-US" sz="1200" dirty="0"/>
                        <a:t>MVN: Project must own a core set of documentation</a:t>
                      </a:r>
                    </a:p>
                  </a:txBody>
                  <a:tcPr/>
                </a:tc>
                <a:tc>
                  <a:txBody>
                    <a:bodyPr/>
                    <a:lstStyle/>
                    <a:p>
                      <a:r>
                        <a:rPr lang="en-US" sz="1200" dirty="0"/>
                        <a:t>Mission Plan, MOCD, GSRD, ICDs, OIAs and SISs owned by GS&amp;O</a:t>
                      </a:r>
                    </a:p>
                  </a:txBody>
                  <a:tcPr/>
                </a:tc>
                <a:extLst>
                  <a:ext uri="{0D108BD9-81ED-4DB2-BD59-A6C34878D82A}">
                    <a16:rowId xmlns:a16="http://schemas.microsoft.com/office/drawing/2014/main" val="1981836090"/>
                  </a:ext>
                </a:extLst>
              </a:tr>
              <a:tr h="370840">
                <a:tc>
                  <a:txBody>
                    <a:bodyPr/>
                    <a:lstStyle/>
                    <a:p>
                      <a:r>
                        <a:rPr lang="en-US" sz="1200" dirty="0"/>
                        <a:t>OREX: Several Ground SE functions reported to PSE; </a:t>
                      </a:r>
                      <a:r>
                        <a:rPr lang="en-US" sz="1200" dirty="0" err="1"/>
                        <a:t>dPSE</a:t>
                      </a:r>
                      <a:r>
                        <a:rPr lang="en-US" sz="1200" dirty="0"/>
                        <a:t> managed the </a:t>
                      </a:r>
                      <a:r>
                        <a:rPr lang="en-US" sz="1200" dirty="0" err="1"/>
                        <a:t>ConOps</a:t>
                      </a:r>
                      <a:endParaRPr lang="en-US" sz="1200" dirty="0"/>
                    </a:p>
                  </a:txBody>
                  <a:tcPr/>
                </a:tc>
                <a:tc>
                  <a:txBody>
                    <a:bodyPr/>
                    <a:lstStyle/>
                    <a:p>
                      <a:r>
                        <a:rPr lang="en-US" sz="1200" dirty="0"/>
                        <a:t>Ground Lead oversees all Ground functions, reports to PSE.  Ground manages the </a:t>
                      </a:r>
                      <a:r>
                        <a:rPr lang="en-US" sz="1200" dirty="0" err="1"/>
                        <a:t>ConOps</a:t>
                      </a:r>
                      <a:endParaRPr lang="en-US" sz="1200" dirty="0"/>
                    </a:p>
                  </a:txBody>
                  <a:tcPr/>
                </a:tc>
                <a:extLst>
                  <a:ext uri="{0D108BD9-81ED-4DB2-BD59-A6C34878D82A}">
                    <a16:rowId xmlns:a16="http://schemas.microsoft.com/office/drawing/2014/main" val="3801387874"/>
                  </a:ext>
                </a:extLst>
              </a:tr>
              <a:tr h="370840">
                <a:tc>
                  <a:txBody>
                    <a:bodyPr/>
                    <a:lstStyle/>
                    <a:p>
                      <a:r>
                        <a:rPr lang="en-US" sz="1200" dirty="0"/>
                        <a:t>OREX: SPOC was originally given development freedom</a:t>
                      </a:r>
                    </a:p>
                  </a:txBody>
                  <a:tcPr/>
                </a:tc>
                <a:tc>
                  <a:txBody>
                    <a:bodyPr/>
                    <a:lstStyle/>
                    <a:p>
                      <a:r>
                        <a:rPr lang="en-US" sz="1200" dirty="0">
                          <a:solidFill>
                            <a:schemeClr val="tx1"/>
                          </a:solidFill>
                        </a:rPr>
                        <a:t>GS&amp;O and SOC personnel consciously built strong technical relationship</a:t>
                      </a:r>
                    </a:p>
                  </a:txBody>
                  <a:tcPr/>
                </a:tc>
                <a:extLst>
                  <a:ext uri="{0D108BD9-81ED-4DB2-BD59-A6C34878D82A}">
                    <a16:rowId xmlns:a16="http://schemas.microsoft.com/office/drawing/2014/main" val="2189520800"/>
                  </a:ext>
                </a:extLst>
              </a:tr>
              <a:tr h="370840">
                <a:tc>
                  <a:txBody>
                    <a:bodyPr/>
                    <a:lstStyle/>
                    <a:p>
                      <a:r>
                        <a:rPr lang="en-US" sz="1200" dirty="0"/>
                        <a:t>OREX: SPOC development started prior to architecture being well thought out</a:t>
                      </a:r>
                    </a:p>
                  </a:txBody>
                  <a:tcPr/>
                </a:tc>
                <a:tc>
                  <a:txBody>
                    <a:bodyPr/>
                    <a:lstStyle/>
                    <a:p>
                      <a:r>
                        <a:rPr lang="en-US" sz="1200" dirty="0">
                          <a:solidFill>
                            <a:schemeClr val="tx1"/>
                          </a:solidFill>
                        </a:rPr>
                        <a:t>SOC focused on requirements and design during Phase B</a:t>
                      </a:r>
                    </a:p>
                  </a:txBody>
                  <a:tcPr/>
                </a:tc>
                <a:extLst>
                  <a:ext uri="{0D108BD9-81ED-4DB2-BD59-A6C34878D82A}">
                    <a16:rowId xmlns:a16="http://schemas.microsoft.com/office/drawing/2014/main" val="3253831042"/>
                  </a:ext>
                </a:extLst>
              </a:tr>
              <a:tr h="370840">
                <a:tc>
                  <a:txBody>
                    <a:bodyPr/>
                    <a:lstStyle/>
                    <a:p>
                      <a:r>
                        <a:rPr lang="en-US" sz="1200" kern="1200" dirty="0" err="1">
                          <a:solidFill>
                            <a:schemeClr val="dk1"/>
                          </a:solidFill>
                          <a:effectLst/>
                          <a:latin typeface="+mn-lt"/>
                          <a:ea typeface="+mn-ea"/>
                          <a:cs typeface="+mn-cs"/>
                        </a:rPr>
                        <a:t>OREx</a:t>
                      </a:r>
                      <a:r>
                        <a:rPr lang="en-US" sz="1200" kern="1200" dirty="0">
                          <a:solidFill>
                            <a:schemeClr val="dk1"/>
                          </a:solidFill>
                          <a:effectLst/>
                          <a:latin typeface="+mn-lt"/>
                          <a:ea typeface="+mn-ea"/>
                          <a:cs typeface="+mn-cs"/>
                        </a:rPr>
                        <a:t>: NAIF processing of attitude kernels delayed </a:t>
                      </a:r>
                      <a:r>
                        <a:rPr lang="en-US" sz="1200" kern="1200" dirty="0" err="1">
                          <a:solidFill>
                            <a:schemeClr val="dk1"/>
                          </a:solidFill>
                          <a:effectLst/>
                          <a:latin typeface="+mn-lt"/>
                          <a:ea typeface="+mn-ea"/>
                          <a:cs typeface="+mn-cs"/>
                        </a:rPr>
                        <a:t>OpNav</a:t>
                      </a:r>
                      <a:r>
                        <a:rPr lang="en-US" sz="1200" kern="1200" dirty="0">
                          <a:solidFill>
                            <a:schemeClr val="dk1"/>
                          </a:solidFill>
                          <a:effectLst/>
                          <a:latin typeface="+mn-lt"/>
                          <a:ea typeface="+mn-ea"/>
                          <a:cs typeface="+mn-cs"/>
                        </a:rPr>
                        <a:t> image availability</a:t>
                      </a:r>
                      <a:endParaRPr lang="en-US" sz="1200" dirty="0"/>
                    </a:p>
                  </a:txBody>
                  <a:tcPr/>
                </a:tc>
                <a:tc>
                  <a:txBody>
                    <a:bodyPr/>
                    <a:lstStyle/>
                    <a:p>
                      <a:r>
                        <a:rPr lang="en-US" sz="1200" kern="1200" dirty="0">
                          <a:solidFill>
                            <a:schemeClr val="dk1"/>
                          </a:solidFill>
                          <a:effectLst/>
                          <a:latin typeface="+mn-lt"/>
                          <a:ea typeface="+mn-ea"/>
                          <a:cs typeface="+mn-cs"/>
                        </a:rPr>
                        <a:t>Increased spacecraft pointing accuracy and LORRI dynamic range eliminate the need for reconstructed attitude kernels, removing the dependency on NAIF processing.</a:t>
                      </a:r>
                      <a:endParaRPr lang="en-US" sz="1200" dirty="0">
                        <a:solidFill>
                          <a:schemeClr val="tx1"/>
                        </a:solidFill>
                      </a:endParaRPr>
                    </a:p>
                  </a:txBody>
                  <a:tcPr/>
                </a:tc>
                <a:extLst>
                  <a:ext uri="{0D108BD9-81ED-4DB2-BD59-A6C34878D82A}">
                    <a16:rowId xmlns:a16="http://schemas.microsoft.com/office/drawing/2014/main" val="3842976724"/>
                  </a:ext>
                </a:extLst>
              </a:tr>
              <a:tr h="370840">
                <a:tc>
                  <a:txBody>
                    <a:bodyPr/>
                    <a:lstStyle/>
                    <a:p>
                      <a:r>
                        <a:rPr lang="en-US" sz="1200" kern="1200" dirty="0">
                          <a:solidFill>
                            <a:schemeClr val="dk1"/>
                          </a:solidFill>
                          <a:effectLst/>
                          <a:latin typeface="+mn-lt"/>
                          <a:ea typeface="+mn-ea"/>
                          <a:cs typeface="+mn-cs"/>
                        </a:rPr>
                        <a:t>It is important to start building sequences early to allow sufficient time for revisions, shaking out tools, and uncovering issues.  Early builds reduce the chance of needing a second pass between SOC and MOC in the time-constrained weeks leading up to an encounter.</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The SOC </a:t>
                      </a:r>
                      <a:r>
                        <a:rPr lang="en-US" sz="1200" kern="1200" dirty="0" err="1">
                          <a:solidFill>
                            <a:schemeClr val="dk1"/>
                          </a:solidFill>
                          <a:effectLst/>
                          <a:latin typeface="+mn-lt"/>
                          <a:ea typeface="+mn-ea"/>
                          <a:cs typeface="+mn-cs"/>
                        </a:rPr>
                        <a:t>conops</a:t>
                      </a:r>
                      <a:r>
                        <a:rPr lang="en-US" sz="1200" kern="1200" dirty="0">
                          <a:solidFill>
                            <a:schemeClr val="dk1"/>
                          </a:solidFill>
                          <a:effectLst/>
                          <a:latin typeface="+mn-lt"/>
                          <a:ea typeface="+mn-ea"/>
                          <a:cs typeface="+mn-cs"/>
                        </a:rPr>
                        <a:t> include early development of "V0-draft" and "V0" versions of encounter designs before the "V1" implementation that is handed off to the MOC.</a:t>
                      </a:r>
                    </a:p>
                  </a:txBody>
                  <a:tcPr/>
                </a:tc>
                <a:extLst>
                  <a:ext uri="{0D108BD9-81ED-4DB2-BD59-A6C34878D82A}">
                    <a16:rowId xmlns:a16="http://schemas.microsoft.com/office/drawing/2014/main" val="1287318733"/>
                  </a:ext>
                </a:extLst>
              </a:tr>
            </a:tbl>
          </a:graphicData>
        </a:graphic>
      </p:graphicFrame>
      <p:sp>
        <p:nvSpPr>
          <p:cNvPr id="6" name="TextBox 5">
            <a:extLst>
              <a:ext uri="{FF2B5EF4-FFF2-40B4-BE49-F238E27FC236}">
                <a16:creationId xmlns:a16="http://schemas.microsoft.com/office/drawing/2014/main" id="{0E118CBB-5F5A-4E94-A217-E92F9C6C8889}"/>
              </a:ext>
            </a:extLst>
          </p:cNvPr>
          <p:cNvSpPr txBox="1"/>
          <p:nvPr/>
        </p:nvSpPr>
        <p:spPr>
          <a:xfrm>
            <a:off x="2681565" y="5959476"/>
            <a:ext cx="8042787" cy="387798"/>
          </a:xfrm>
          <a:prstGeom prst="rect">
            <a:avLst/>
          </a:prstGeom>
          <a:noFill/>
        </p:spPr>
        <p:txBody>
          <a:bodyPr wrap="square" rtlCol="0">
            <a:spAutoFit/>
          </a:bodyPr>
          <a:lstStyle/>
          <a:p>
            <a:r>
              <a:rPr lang="en-US" dirty="0"/>
              <a:t>From FOR/ORR: Thank you Mark Woodard</a:t>
            </a:r>
          </a:p>
        </p:txBody>
      </p:sp>
    </p:spTree>
    <p:extLst>
      <p:ext uri="{BB962C8B-B14F-4D97-AF65-F5344CB8AC3E}">
        <p14:creationId xmlns:p14="http://schemas.microsoft.com/office/powerpoint/2010/main" val="124150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31920-B19A-42C6-8933-53A7B963316F}"/>
              </a:ext>
            </a:extLst>
          </p:cNvPr>
          <p:cNvSpPr>
            <a:spLocks noGrp="1"/>
          </p:cNvSpPr>
          <p:nvPr>
            <p:ph type="title"/>
          </p:nvPr>
        </p:nvSpPr>
        <p:spPr/>
        <p:txBody>
          <a:bodyPr/>
          <a:lstStyle/>
          <a:p>
            <a:r>
              <a:rPr lang="en-US" dirty="0"/>
              <a:t>Lucy Spacecraft Introduction</a:t>
            </a:r>
          </a:p>
        </p:txBody>
      </p:sp>
      <p:sp>
        <p:nvSpPr>
          <p:cNvPr id="6" name="Content Placeholder 5">
            <a:extLst>
              <a:ext uri="{FF2B5EF4-FFF2-40B4-BE49-F238E27FC236}">
                <a16:creationId xmlns:a16="http://schemas.microsoft.com/office/drawing/2014/main" id="{9066F503-0D82-4D66-A4CF-DB778ED9A940}"/>
              </a:ext>
            </a:extLst>
          </p:cNvPr>
          <p:cNvSpPr>
            <a:spLocks noGrp="1"/>
          </p:cNvSpPr>
          <p:nvPr>
            <p:ph idx="1"/>
          </p:nvPr>
        </p:nvSpPr>
        <p:spPr/>
        <p:txBody>
          <a:bodyPr/>
          <a:lstStyle/>
          <a:p>
            <a:r>
              <a:rPr lang="en-US" dirty="0"/>
              <a:t>Mission Description</a:t>
            </a:r>
          </a:p>
          <a:p>
            <a:r>
              <a:rPr lang="en-US" dirty="0"/>
              <a:t>Spacecraft Description</a:t>
            </a:r>
          </a:p>
          <a:p>
            <a:r>
              <a:rPr lang="en-US" dirty="0"/>
              <a:t>Lucy Partners</a:t>
            </a:r>
          </a:p>
          <a:p>
            <a:r>
              <a:rPr lang="en-US" dirty="0"/>
              <a:t>Lucy Trajectory and Science Targets</a:t>
            </a:r>
          </a:p>
        </p:txBody>
      </p:sp>
    </p:spTree>
    <p:extLst>
      <p:ext uri="{BB962C8B-B14F-4D97-AF65-F5344CB8AC3E}">
        <p14:creationId xmlns:p14="http://schemas.microsoft.com/office/powerpoint/2010/main" val="266915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DFC1-5A8C-412A-9FCD-8EE33CAFE196}"/>
              </a:ext>
            </a:extLst>
          </p:cNvPr>
          <p:cNvSpPr>
            <a:spLocks noGrp="1"/>
          </p:cNvSpPr>
          <p:nvPr>
            <p:ph type="title"/>
          </p:nvPr>
        </p:nvSpPr>
        <p:spPr/>
        <p:txBody>
          <a:bodyPr/>
          <a:lstStyle/>
          <a:p>
            <a:r>
              <a:rPr lang="en-US" dirty="0"/>
              <a:t>Mission Operations</a:t>
            </a:r>
          </a:p>
        </p:txBody>
      </p:sp>
      <p:sp>
        <p:nvSpPr>
          <p:cNvPr id="3" name="Content Placeholder 2">
            <a:extLst>
              <a:ext uri="{FF2B5EF4-FFF2-40B4-BE49-F238E27FC236}">
                <a16:creationId xmlns:a16="http://schemas.microsoft.com/office/drawing/2014/main" id="{2EDCE19B-1C1B-42B7-B63D-3518C140757B}"/>
              </a:ext>
            </a:extLst>
          </p:cNvPr>
          <p:cNvSpPr>
            <a:spLocks noGrp="1"/>
          </p:cNvSpPr>
          <p:nvPr>
            <p:ph idx="1"/>
          </p:nvPr>
        </p:nvSpPr>
        <p:spPr>
          <a:xfrm>
            <a:off x="62346" y="1053859"/>
            <a:ext cx="10352809" cy="5621579"/>
          </a:xfrm>
        </p:spPr>
        <p:txBody>
          <a:bodyPr>
            <a:normAutofit fontScale="55000" lnSpcReduction="20000"/>
          </a:bodyPr>
          <a:lstStyle/>
          <a:p>
            <a:pPr marL="342900" indent="-342900">
              <a:buFont typeface="Arial" panose="020B0604020202020204" pitchFamily="34" charset="0"/>
              <a:buChar char="•"/>
            </a:pPr>
            <a:r>
              <a:rPr lang="en-US" dirty="0"/>
              <a:t>Overall Operations Integration</a:t>
            </a:r>
          </a:p>
          <a:p>
            <a:pPr lvl="1" indent="-342900">
              <a:buFont typeface="Arial" panose="020B0604020202020204" pitchFamily="34" charset="0"/>
              <a:buChar char="•"/>
            </a:pPr>
            <a:r>
              <a:rPr lang="en-US" dirty="0"/>
              <a:t>Include all mission elements early on in the development process made a big difference between Lucy and ORX readiness</a:t>
            </a:r>
          </a:p>
          <a:p>
            <a:pPr lvl="2" indent="-342900"/>
            <a:r>
              <a:rPr lang="en-US" dirty="0"/>
              <a:t>Starting block development, even if those versions are placeholders or it is known that they will need updates. Having that foothold was as important for readiness as it was for moral</a:t>
            </a:r>
          </a:p>
          <a:p>
            <a:pPr marL="857250" lvl="1" indent="-457200">
              <a:buFont typeface="Arial" panose="020B0604020202020204" pitchFamily="34" charset="0"/>
              <a:buChar char="•"/>
            </a:pPr>
            <a:r>
              <a:rPr lang="en-US" dirty="0"/>
              <a:t>Bringing MOM on almost a year prior to launch allowed for smoother integration, long term L&amp;EO planning</a:t>
            </a:r>
          </a:p>
          <a:p>
            <a:pPr marL="1257300" lvl="2" indent="-457200"/>
            <a:r>
              <a:rPr lang="en-US" dirty="0"/>
              <a:t>All L+30 products were on the shelf prior to launch, were developed at an ‘easier’ pace. Planning for sequence development began 9 months prior to launch with regular meetings etc. </a:t>
            </a:r>
          </a:p>
          <a:p>
            <a:pPr marL="1257300" lvl="2" indent="-457200"/>
            <a:endParaRPr lang="en-US" dirty="0"/>
          </a:p>
          <a:p>
            <a:r>
              <a:rPr lang="en-US" dirty="0"/>
              <a:t>Simulator capabilities and requirements</a:t>
            </a:r>
          </a:p>
          <a:p>
            <a:pPr lvl="1"/>
            <a:r>
              <a:rPr lang="en-US" dirty="0"/>
              <a:t>It would have been helpful to explicitly define requirements and capabilities of simulators</a:t>
            </a:r>
          </a:p>
          <a:p>
            <a:pPr lvl="1"/>
            <a:r>
              <a:rPr lang="en-US" dirty="0"/>
              <a:t>Definition of these requirements and capabilities would lead to less confusion and would have </a:t>
            </a:r>
            <a:br>
              <a:rPr lang="en-US" dirty="0"/>
            </a:br>
            <a:r>
              <a:rPr lang="en-US" dirty="0"/>
              <a:t>had their own schedule and plan to go along with them</a:t>
            </a:r>
          </a:p>
          <a:p>
            <a:pPr lvl="1"/>
            <a:r>
              <a:rPr lang="en-US" dirty="0"/>
              <a:t>Lucy still has outstanding simulator related requirements that have to be verified </a:t>
            </a:r>
          </a:p>
          <a:p>
            <a:pPr lvl="1"/>
            <a:endParaRPr lang="en-US" dirty="0"/>
          </a:p>
          <a:p>
            <a:r>
              <a:rPr lang="en-US" dirty="0"/>
              <a:t>Personnel and staffing</a:t>
            </a:r>
          </a:p>
          <a:p>
            <a:pPr lvl="1"/>
            <a:r>
              <a:rPr lang="en-US" dirty="0"/>
              <a:t>Should plan to retain certain development engineers, particularly simulator design engineers, for </a:t>
            </a:r>
            <a:br>
              <a:rPr lang="en-US" dirty="0"/>
            </a:br>
            <a:r>
              <a:rPr lang="en-US" dirty="0"/>
              <a:t>some time into phase E (potentially as late as after some early checkouts) in order to work out</a:t>
            </a:r>
            <a:br>
              <a:rPr lang="en-US" dirty="0"/>
            </a:br>
            <a:r>
              <a:rPr lang="en-US" dirty="0"/>
              <a:t> issues with simulators based on what was discovered in flight</a:t>
            </a:r>
          </a:p>
          <a:p>
            <a:pPr lvl="1"/>
            <a:r>
              <a:rPr lang="en-US" dirty="0"/>
              <a:t>Subsystems and systems engineers supporting ATLO/I&amp;T transitioned to operations maintaining continuity</a:t>
            </a:r>
          </a:p>
          <a:p>
            <a:pPr lvl="1"/>
            <a:r>
              <a:rPr lang="en-US" dirty="0"/>
              <a:t>Planning for post launch personnel fatigue and allowing down time as you can</a:t>
            </a:r>
          </a:p>
          <a:p>
            <a:pPr lvl="2"/>
            <a:r>
              <a:rPr lang="en-US" dirty="0"/>
              <a:t>People are going to be exhausted leading up to and following a launch campaign. Prior to launch define and communicate </a:t>
            </a:r>
            <a:br>
              <a:rPr lang="en-US" dirty="0"/>
            </a:br>
            <a:r>
              <a:rPr lang="en-US" dirty="0"/>
              <a:t>an integrated staffing plan for mission elements for the first several weeks so that people can take time off to recharge</a:t>
            </a:r>
          </a:p>
          <a:p>
            <a:r>
              <a:rPr lang="en-US" dirty="0"/>
              <a:t>Phase E cost discussions</a:t>
            </a:r>
          </a:p>
          <a:p>
            <a:pPr lvl="1"/>
            <a:r>
              <a:rPr lang="en-US" dirty="0"/>
              <a:t>Plan to have several cost summits for phase E especially if there may need to be cost considerations</a:t>
            </a:r>
          </a:p>
          <a:p>
            <a:pPr lvl="1"/>
            <a:r>
              <a:rPr lang="en-US" dirty="0"/>
              <a:t>Discuss potential cost trades for phase E contracts early on so that you know what the trade space needs</a:t>
            </a:r>
            <a:br>
              <a:rPr lang="en-US" dirty="0"/>
            </a:br>
            <a:r>
              <a:rPr lang="en-US" dirty="0"/>
              <a:t> to be when finalizing phase E contracts</a:t>
            </a:r>
          </a:p>
          <a:p>
            <a:pPr lvl="2"/>
            <a:r>
              <a:rPr lang="en-US" dirty="0"/>
              <a:t>Initial Phase E cost estimates at cost summits had some unfortunate assumptions which would have benefited </a:t>
            </a:r>
            <a:br>
              <a:rPr lang="en-US" dirty="0"/>
            </a:br>
            <a:r>
              <a:rPr lang="en-US" dirty="0"/>
              <a:t>from additional detailed reviews of cost plans</a:t>
            </a:r>
          </a:p>
          <a:p>
            <a:pPr lvl="2"/>
            <a:r>
              <a:rPr lang="en-US" dirty="0"/>
              <a:t>A number of cost trades were discussed during the finalization of contracts which would have benefited</a:t>
            </a:r>
            <a:br>
              <a:rPr lang="en-US" dirty="0"/>
            </a:br>
            <a:r>
              <a:rPr lang="en-US" dirty="0"/>
              <a:t> from additional time for discussion</a:t>
            </a:r>
          </a:p>
        </p:txBody>
      </p:sp>
      <p:sp>
        <p:nvSpPr>
          <p:cNvPr id="4" name="Slide Number Placeholder 3">
            <a:extLst>
              <a:ext uri="{FF2B5EF4-FFF2-40B4-BE49-F238E27FC236}">
                <a16:creationId xmlns:a16="http://schemas.microsoft.com/office/drawing/2014/main" id="{FB294C8C-A2E3-4BB4-812F-BB5395C34195}"/>
              </a:ext>
            </a:extLst>
          </p:cNvPr>
          <p:cNvSpPr>
            <a:spLocks noGrp="1"/>
          </p:cNvSpPr>
          <p:nvPr>
            <p:ph type="sldNum" sz="quarter" idx="4"/>
          </p:nvPr>
        </p:nvSpPr>
        <p:spPr/>
        <p:txBody>
          <a:bodyPr/>
          <a:lstStyle/>
          <a:p>
            <a:fld id="{90D7058A-810B-4EBD-8FDF-04ECCAA20044}" type="slidenum">
              <a:rPr lang="en-US" smtClean="0"/>
              <a:pPr/>
              <a:t>30</a:t>
            </a:fld>
            <a:endParaRPr lang="en-US" dirty="0"/>
          </a:p>
        </p:txBody>
      </p:sp>
      <p:pic>
        <p:nvPicPr>
          <p:cNvPr id="6" name="Picture 5">
            <a:extLst>
              <a:ext uri="{FF2B5EF4-FFF2-40B4-BE49-F238E27FC236}">
                <a16:creationId xmlns:a16="http://schemas.microsoft.com/office/drawing/2014/main" id="{B644C789-B06A-4E12-B514-16D59D25E29F}"/>
              </a:ext>
            </a:extLst>
          </p:cNvPr>
          <p:cNvPicPr>
            <a:picLocks noChangeAspect="1"/>
          </p:cNvPicPr>
          <p:nvPr/>
        </p:nvPicPr>
        <p:blipFill>
          <a:blip r:embed="rId2"/>
          <a:stretch>
            <a:fillRect/>
          </a:stretch>
        </p:blipFill>
        <p:spPr>
          <a:xfrm>
            <a:off x="9100447" y="4069774"/>
            <a:ext cx="2977253" cy="2712027"/>
          </a:xfrm>
          <a:prstGeom prst="rect">
            <a:avLst/>
          </a:prstGeom>
        </p:spPr>
      </p:pic>
      <p:pic>
        <p:nvPicPr>
          <p:cNvPr id="8" name="Picture 7">
            <a:extLst>
              <a:ext uri="{FF2B5EF4-FFF2-40B4-BE49-F238E27FC236}">
                <a16:creationId xmlns:a16="http://schemas.microsoft.com/office/drawing/2014/main" id="{38944A61-F81C-4915-BFD1-D2F883789139}"/>
              </a:ext>
            </a:extLst>
          </p:cNvPr>
          <p:cNvPicPr>
            <a:picLocks noChangeAspect="1"/>
          </p:cNvPicPr>
          <p:nvPr/>
        </p:nvPicPr>
        <p:blipFill>
          <a:blip r:embed="rId3"/>
          <a:stretch>
            <a:fillRect/>
          </a:stretch>
        </p:blipFill>
        <p:spPr>
          <a:xfrm>
            <a:off x="8060894" y="2277390"/>
            <a:ext cx="4016806" cy="1686021"/>
          </a:xfrm>
          <a:prstGeom prst="rect">
            <a:avLst/>
          </a:prstGeom>
        </p:spPr>
      </p:pic>
    </p:spTree>
    <p:extLst>
      <p:ext uri="{BB962C8B-B14F-4D97-AF65-F5344CB8AC3E}">
        <p14:creationId xmlns:p14="http://schemas.microsoft.com/office/powerpoint/2010/main" val="1075751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D5B3-FAA3-44E6-8288-AAC7053195A1}"/>
              </a:ext>
            </a:extLst>
          </p:cNvPr>
          <p:cNvSpPr>
            <a:spLocks noGrp="1"/>
          </p:cNvSpPr>
          <p:nvPr>
            <p:ph type="title"/>
          </p:nvPr>
        </p:nvSpPr>
        <p:spPr/>
        <p:txBody>
          <a:bodyPr/>
          <a:lstStyle/>
          <a:p>
            <a:r>
              <a:rPr lang="en-US" dirty="0"/>
              <a:t>Solar Array Anomaly</a:t>
            </a:r>
          </a:p>
        </p:txBody>
      </p:sp>
      <p:sp>
        <p:nvSpPr>
          <p:cNvPr id="3" name="Content Placeholder 2">
            <a:extLst>
              <a:ext uri="{FF2B5EF4-FFF2-40B4-BE49-F238E27FC236}">
                <a16:creationId xmlns:a16="http://schemas.microsoft.com/office/drawing/2014/main" id="{3F5269A2-C924-40C5-B773-52F0F7C02414}"/>
              </a:ext>
            </a:extLst>
          </p:cNvPr>
          <p:cNvSpPr>
            <a:spLocks noGrp="1"/>
          </p:cNvSpPr>
          <p:nvPr>
            <p:ph idx="1"/>
          </p:nvPr>
        </p:nvSpPr>
        <p:spPr>
          <a:xfrm>
            <a:off x="324464" y="1103685"/>
            <a:ext cx="10972800" cy="5267618"/>
          </a:xfrm>
        </p:spPr>
        <p:txBody>
          <a:bodyPr>
            <a:normAutofit fontScale="92500" lnSpcReduction="20000"/>
          </a:bodyPr>
          <a:lstStyle/>
          <a:p>
            <a:r>
              <a:rPr lang="en-US" dirty="0"/>
              <a:t>Lucy launched out of CCSFS on October 16, 2021 at 5:34 am (EST).</a:t>
            </a:r>
          </a:p>
          <a:p>
            <a:pPr marL="800100" lvl="2" indent="-342900"/>
            <a:r>
              <a:rPr lang="en-US" sz="2400" dirty="0"/>
              <a:t>The spacecraft separated from the launch vehicle approximately 58 minutes after launch.</a:t>
            </a:r>
          </a:p>
          <a:p>
            <a:r>
              <a:rPr lang="en-US" dirty="0"/>
              <a:t>Shortly after separation both solar arrays were commanded to deploy.</a:t>
            </a:r>
          </a:p>
          <a:p>
            <a:pPr marL="800100" lvl="2" indent="-342900"/>
            <a:r>
              <a:rPr lang="en-US" sz="2400" dirty="0"/>
              <a:t>The -Y Solar Array (SAMY) unfurled and latched nominally.</a:t>
            </a:r>
          </a:p>
          <a:p>
            <a:pPr marL="800100" lvl="2" indent="-342900"/>
            <a:r>
              <a:rPr lang="en-US" sz="2400" dirty="0"/>
              <a:t>However, the +Y Solar Array (SAPY) did not fully unfurl, nor latch.</a:t>
            </a:r>
          </a:p>
          <a:p>
            <a:r>
              <a:rPr lang="en-US" dirty="0"/>
              <a:t>Subsequent analysis shows the array was at ~330°.</a:t>
            </a:r>
          </a:p>
          <a:p>
            <a:pPr marL="800100" lvl="1" indent="-342900">
              <a:buFont typeface="Wingdings" panose="05000000000000000000" pitchFamily="2" charset="2"/>
              <a:buChar char="§"/>
            </a:pPr>
            <a:r>
              <a:rPr lang="en-US" dirty="0"/>
              <a:t>It is producing &gt; 90% of expected power.</a:t>
            </a:r>
          </a:p>
          <a:p>
            <a:pPr marL="800100" lvl="1" indent="-342900">
              <a:buFont typeface="Wingdings" panose="05000000000000000000" pitchFamily="2" charset="2"/>
              <a:buChar char="§"/>
            </a:pPr>
            <a:r>
              <a:rPr lang="en-US" dirty="0"/>
              <a:t>Spacecraft is fully functional besides this </a:t>
            </a:r>
          </a:p>
          <a:p>
            <a:pPr marL="457200" indent="-457200"/>
            <a:r>
              <a:rPr lang="en-US" dirty="0"/>
              <a:t>We performed a series of re-deployment attempts</a:t>
            </a:r>
          </a:p>
          <a:p>
            <a:pPr marL="914400" lvl="1" indent="-457200">
              <a:buFont typeface="Wingdings" panose="05000000000000000000" pitchFamily="2" charset="2"/>
              <a:buChar char="§"/>
            </a:pPr>
            <a:r>
              <a:rPr lang="en-US" dirty="0"/>
              <a:t>Have gotten the array to 352 - 355°.</a:t>
            </a:r>
          </a:p>
          <a:p>
            <a:pPr marL="1371600" lvl="2" indent="-457200">
              <a:buFont typeface="Arial" panose="020B0604020202020204" pitchFamily="34" charset="0"/>
              <a:buChar char="•"/>
            </a:pPr>
            <a:r>
              <a:rPr lang="en-US" dirty="0"/>
              <a:t>13”-20” of lanyard remaining until latch.</a:t>
            </a:r>
          </a:p>
          <a:p>
            <a:pPr marL="1371600" lvl="2" indent="-457200">
              <a:buFont typeface="Arial" panose="020B0604020202020204" pitchFamily="34" charset="0"/>
              <a:buChar char="•"/>
            </a:pPr>
            <a:r>
              <a:rPr lang="en-US" dirty="0"/>
              <a:t>Saw increased tensioning of array </a:t>
            </a:r>
          </a:p>
          <a:p>
            <a:pPr lvl="2">
              <a:buNone/>
            </a:pPr>
            <a:r>
              <a:rPr lang="en-US" dirty="0">
                <a:sym typeface="Wingdings" panose="05000000000000000000" pitchFamily="2" charset="2"/>
              </a:rPr>
              <a:t>         increase</a:t>
            </a:r>
            <a:r>
              <a:rPr lang="en-US" dirty="0"/>
              <a:t> the likelihood that we will be able to fly the mission unlatched.</a:t>
            </a:r>
          </a:p>
          <a:p>
            <a:pPr marL="800100" lvl="1" indent="-342900">
              <a:buFont typeface="Wingdings" panose="05000000000000000000" pitchFamily="2" charset="2"/>
              <a:buChar char="§"/>
            </a:pPr>
            <a:r>
              <a:rPr lang="en-US" dirty="0"/>
              <a:t>Paused because of Lucy’s location in the Solar System.</a:t>
            </a:r>
          </a:p>
          <a:p>
            <a:pPr lvl="2">
              <a:buNone/>
            </a:pPr>
            <a:endParaRPr lang="en-US" dirty="0"/>
          </a:p>
          <a:p>
            <a:endParaRPr lang="en-US" dirty="0"/>
          </a:p>
        </p:txBody>
      </p:sp>
      <p:sp>
        <p:nvSpPr>
          <p:cNvPr id="4" name="Slide Number Placeholder 3">
            <a:extLst>
              <a:ext uri="{FF2B5EF4-FFF2-40B4-BE49-F238E27FC236}">
                <a16:creationId xmlns:a16="http://schemas.microsoft.com/office/drawing/2014/main" id="{BEC23841-8745-479D-9105-6AED3C7C4244}"/>
              </a:ext>
            </a:extLst>
          </p:cNvPr>
          <p:cNvSpPr>
            <a:spLocks noGrp="1"/>
          </p:cNvSpPr>
          <p:nvPr>
            <p:ph type="sldNum" sz="quarter" idx="4"/>
          </p:nvPr>
        </p:nvSpPr>
        <p:spPr/>
        <p:txBody>
          <a:bodyPr/>
          <a:lstStyle/>
          <a:p>
            <a:fld id="{90D7058A-810B-4EBD-8FDF-04ECCAA20044}" type="slidenum">
              <a:rPr lang="en-US" smtClean="0"/>
              <a:pPr/>
              <a:t>31</a:t>
            </a:fld>
            <a:endParaRPr lang="en-US" dirty="0"/>
          </a:p>
        </p:txBody>
      </p:sp>
      <p:pic>
        <p:nvPicPr>
          <p:cNvPr id="5" name="Picture 4">
            <a:extLst>
              <a:ext uri="{FF2B5EF4-FFF2-40B4-BE49-F238E27FC236}">
                <a16:creationId xmlns:a16="http://schemas.microsoft.com/office/drawing/2014/main" id="{13193CFA-BDA2-4421-BCD2-2AD14EF22656}"/>
              </a:ext>
            </a:extLst>
          </p:cNvPr>
          <p:cNvPicPr>
            <a:picLocks noChangeAspect="1"/>
          </p:cNvPicPr>
          <p:nvPr/>
        </p:nvPicPr>
        <p:blipFill>
          <a:blip r:embed="rId2"/>
          <a:stretch>
            <a:fillRect/>
          </a:stretch>
        </p:blipFill>
        <p:spPr>
          <a:xfrm rot="18710126">
            <a:off x="7604099" y="2518930"/>
            <a:ext cx="5328109" cy="2099254"/>
          </a:xfrm>
          <a:prstGeom prst="rect">
            <a:avLst/>
          </a:prstGeom>
        </p:spPr>
      </p:pic>
    </p:spTree>
    <p:extLst>
      <p:ext uri="{BB962C8B-B14F-4D97-AF65-F5344CB8AC3E}">
        <p14:creationId xmlns:p14="http://schemas.microsoft.com/office/powerpoint/2010/main" val="4153950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D0A3-A87D-4C0F-967B-E3B79CCA613B}"/>
              </a:ext>
            </a:extLst>
          </p:cNvPr>
          <p:cNvSpPr>
            <a:spLocks noGrp="1"/>
          </p:cNvSpPr>
          <p:nvPr>
            <p:ph type="title"/>
          </p:nvPr>
        </p:nvSpPr>
        <p:spPr/>
        <p:txBody>
          <a:bodyPr/>
          <a:lstStyle/>
          <a:p>
            <a:r>
              <a:rPr lang="en-US" dirty="0"/>
              <a:t>Motor Current as a Diagnostic</a:t>
            </a:r>
          </a:p>
        </p:txBody>
      </p:sp>
      <p:sp>
        <p:nvSpPr>
          <p:cNvPr id="4" name="Slide Number Placeholder 3">
            <a:extLst>
              <a:ext uri="{FF2B5EF4-FFF2-40B4-BE49-F238E27FC236}">
                <a16:creationId xmlns:a16="http://schemas.microsoft.com/office/drawing/2014/main" id="{88163C83-6AFC-47BE-94D6-4F6475352D86}"/>
              </a:ext>
            </a:extLst>
          </p:cNvPr>
          <p:cNvSpPr>
            <a:spLocks noGrp="1"/>
          </p:cNvSpPr>
          <p:nvPr>
            <p:ph type="sldNum" sz="quarter" idx="4"/>
          </p:nvPr>
        </p:nvSpPr>
        <p:spPr>
          <a:xfrm>
            <a:off x="9111226" y="6765721"/>
            <a:ext cx="2844800" cy="212725"/>
          </a:xfrm>
        </p:spPr>
        <p:txBody>
          <a:bodyPr/>
          <a:lstStyle/>
          <a:p>
            <a:fld id="{90D7058A-810B-4EBD-8FDF-04ECCAA20044}" type="slidenum">
              <a:rPr lang="en-US" smtClean="0"/>
              <a:pPr/>
              <a:t>32</a:t>
            </a:fld>
            <a:endParaRPr lang="en-US" dirty="0"/>
          </a:p>
        </p:txBody>
      </p:sp>
      <p:pic>
        <p:nvPicPr>
          <p:cNvPr id="6" name="Picture 5">
            <a:extLst>
              <a:ext uri="{FF2B5EF4-FFF2-40B4-BE49-F238E27FC236}">
                <a16:creationId xmlns:a16="http://schemas.microsoft.com/office/drawing/2014/main" id="{1F3C0CA2-CE15-4F85-8857-F1E9E58BC0F8}"/>
              </a:ext>
            </a:extLst>
          </p:cNvPr>
          <p:cNvPicPr>
            <a:picLocks noChangeAspect="1"/>
          </p:cNvPicPr>
          <p:nvPr/>
        </p:nvPicPr>
        <p:blipFill>
          <a:blip r:embed="rId2"/>
          <a:stretch>
            <a:fillRect/>
          </a:stretch>
        </p:blipFill>
        <p:spPr>
          <a:xfrm>
            <a:off x="709076" y="1046524"/>
            <a:ext cx="10164211" cy="5158242"/>
          </a:xfrm>
          <a:prstGeom prst="rect">
            <a:avLst/>
          </a:prstGeom>
        </p:spPr>
      </p:pic>
      <p:sp>
        <p:nvSpPr>
          <p:cNvPr id="7" name="Rectangle: Beveled 6">
            <a:extLst>
              <a:ext uri="{FF2B5EF4-FFF2-40B4-BE49-F238E27FC236}">
                <a16:creationId xmlns:a16="http://schemas.microsoft.com/office/drawing/2014/main" id="{F08D6299-B8FE-4213-87D5-CB35DCB0B40B}"/>
              </a:ext>
            </a:extLst>
          </p:cNvPr>
          <p:cNvSpPr/>
          <p:nvPr/>
        </p:nvSpPr>
        <p:spPr>
          <a:xfrm>
            <a:off x="1924128" y="4162216"/>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42.9″</a:t>
            </a:r>
          </a:p>
        </p:txBody>
      </p:sp>
      <p:sp>
        <p:nvSpPr>
          <p:cNvPr id="8" name="Rectangle: Beveled 7">
            <a:extLst>
              <a:ext uri="{FF2B5EF4-FFF2-40B4-BE49-F238E27FC236}">
                <a16:creationId xmlns:a16="http://schemas.microsoft.com/office/drawing/2014/main" id="{9E895668-C952-4F93-BAB4-22E4D8F79AF1}"/>
              </a:ext>
            </a:extLst>
          </p:cNvPr>
          <p:cNvSpPr/>
          <p:nvPr/>
        </p:nvSpPr>
        <p:spPr>
          <a:xfrm>
            <a:off x="2771853" y="4162216"/>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12.1″</a:t>
            </a:r>
          </a:p>
        </p:txBody>
      </p:sp>
      <p:sp>
        <p:nvSpPr>
          <p:cNvPr id="9" name="Rectangle: Beveled 8">
            <a:extLst>
              <a:ext uri="{FF2B5EF4-FFF2-40B4-BE49-F238E27FC236}">
                <a16:creationId xmlns:a16="http://schemas.microsoft.com/office/drawing/2014/main" id="{5E164BE6-30E6-42BD-A259-1B8EAE1479F7}"/>
              </a:ext>
            </a:extLst>
          </p:cNvPr>
          <p:cNvSpPr/>
          <p:nvPr/>
        </p:nvSpPr>
        <p:spPr>
          <a:xfrm>
            <a:off x="3991053" y="4152691"/>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6.4″</a:t>
            </a:r>
          </a:p>
        </p:txBody>
      </p:sp>
      <p:sp>
        <p:nvSpPr>
          <p:cNvPr id="10" name="Rectangle: Beveled 9">
            <a:extLst>
              <a:ext uri="{FF2B5EF4-FFF2-40B4-BE49-F238E27FC236}">
                <a16:creationId xmlns:a16="http://schemas.microsoft.com/office/drawing/2014/main" id="{3017051F-B073-4B2D-9AC5-65834DB0E339}"/>
              </a:ext>
            </a:extLst>
          </p:cNvPr>
          <p:cNvSpPr/>
          <p:nvPr/>
        </p:nvSpPr>
        <p:spPr>
          <a:xfrm>
            <a:off x="5724603" y="4152691"/>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5.7″</a:t>
            </a:r>
          </a:p>
        </p:txBody>
      </p:sp>
      <p:sp>
        <p:nvSpPr>
          <p:cNvPr id="11" name="Rectangle: Beveled 10">
            <a:extLst>
              <a:ext uri="{FF2B5EF4-FFF2-40B4-BE49-F238E27FC236}">
                <a16:creationId xmlns:a16="http://schemas.microsoft.com/office/drawing/2014/main" id="{93370F5D-8424-4DF1-AD65-40D9C156DB47}"/>
              </a:ext>
            </a:extLst>
          </p:cNvPr>
          <p:cNvSpPr/>
          <p:nvPr/>
        </p:nvSpPr>
        <p:spPr>
          <a:xfrm>
            <a:off x="7486728" y="4114591"/>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1.5″</a:t>
            </a:r>
          </a:p>
        </p:txBody>
      </p:sp>
      <p:sp>
        <p:nvSpPr>
          <p:cNvPr id="12" name="Rectangle: Beveled 11">
            <a:extLst>
              <a:ext uri="{FF2B5EF4-FFF2-40B4-BE49-F238E27FC236}">
                <a16:creationId xmlns:a16="http://schemas.microsoft.com/office/drawing/2014/main" id="{791B98D6-6EAC-421D-A304-0E2E2F8FBE4F}"/>
              </a:ext>
            </a:extLst>
          </p:cNvPr>
          <p:cNvSpPr/>
          <p:nvPr/>
        </p:nvSpPr>
        <p:spPr>
          <a:xfrm>
            <a:off x="9115503" y="4105066"/>
            <a:ext cx="762000"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3.8″</a:t>
            </a:r>
          </a:p>
        </p:txBody>
      </p:sp>
      <p:sp>
        <p:nvSpPr>
          <p:cNvPr id="13" name="Rectangle: Beveled 12">
            <a:extLst>
              <a:ext uri="{FF2B5EF4-FFF2-40B4-BE49-F238E27FC236}">
                <a16:creationId xmlns:a16="http://schemas.microsoft.com/office/drawing/2014/main" id="{C2A2EEE4-9BF7-4B1F-888A-404BDEF440E4}"/>
              </a:ext>
            </a:extLst>
          </p:cNvPr>
          <p:cNvSpPr/>
          <p:nvPr/>
        </p:nvSpPr>
        <p:spPr>
          <a:xfrm>
            <a:off x="10582353" y="4114591"/>
            <a:ext cx="942974" cy="438150"/>
          </a:xfrm>
          <a:prstGeom prst="bevel">
            <a:avLst>
              <a:gd name="adj" fmla="val 4924"/>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800" dirty="0">
                <a:solidFill>
                  <a:schemeClr val="tx1"/>
                </a:solidFill>
              </a:rPr>
              <a:t>= 72.4″</a:t>
            </a:r>
          </a:p>
        </p:txBody>
      </p:sp>
      <p:cxnSp>
        <p:nvCxnSpPr>
          <p:cNvPr id="14" name="Straight Arrow Connector 13">
            <a:extLst>
              <a:ext uri="{FF2B5EF4-FFF2-40B4-BE49-F238E27FC236}">
                <a16:creationId xmlns:a16="http://schemas.microsoft.com/office/drawing/2014/main" id="{D0231252-C216-4DBC-AF18-D696369E304A}"/>
              </a:ext>
            </a:extLst>
          </p:cNvPr>
          <p:cNvCxnSpPr>
            <a:cxnSpLocks/>
          </p:cNvCxnSpPr>
          <p:nvPr/>
        </p:nvCxnSpPr>
        <p:spPr>
          <a:xfrm flipH="1" flipV="1">
            <a:off x="4676852" y="2923967"/>
            <a:ext cx="4819650" cy="33337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F0BE7A-B47C-45C4-944F-7607AEDB3936}"/>
              </a:ext>
            </a:extLst>
          </p:cNvPr>
          <p:cNvCxnSpPr>
            <a:cxnSpLocks/>
          </p:cNvCxnSpPr>
          <p:nvPr/>
        </p:nvCxnSpPr>
        <p:spPr>
          <a:xfrm flipH="1" flipV="1">
            <a:off x="6619952" y="2742993"/>
            <a:ext cx="2819400" cy="46672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16E4225-DEB0-458E-8B8A-0630006CFB32}"/>
              </a:ext>
            </a:extLst>
          </p:cNvPr>
          <p:cNvCxnSpPr>
            <a:cxnSpLocks/>
          </p:cNvCxnSpPr>
          <p:nvPr/>
        </p:nvCxnSpPr>
        <p:spPr>
          <a:xfrm flipH="1" flipV="1">
            <a:off x="8886902" y="2828716"/>
            <a:ext cx="571501" cy="40005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4415B-F834-4C82-BF9E-08B0CC989210}"/>
              </a:ext>
            </a:extLst>
          </p:cNvPr>
          <p:cNvSpPr/>
          <p:nvPr/>
        </p:nvSpPr>
        <p:spPr>
          <a:xfrm>
            <a:off x="9372677" y="2838242"/>
            <a:ext cx="2247900" cy="9334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algn="l" rtl="0" fontAlgn="base">
              <a:lnSpc>
                <a:spcPct val="80000"/>
              </a:lnSpc>
              <a:spcBef>
                <a:spcPct val="20000"/>
              </a:spcBef>
              <a:spcAft>
                <a:spcPct val="0"/>
              </a:spcAft>
              <a:defRPr sz="2400" kern="1200">
                <a:solidFill>
                  <a:schemeClr val="lt1"/>
                </a:solidFill>
                <a:latin typeface="+mn-lt"/>
                <a:ea typeface="+mn-ea"/>
                <a:cs typeface="+mn-cs"/>
              </a:defRPr>
            </a:lvl1pPr>
            <a:lvl2pPr marL="457200" algn="l" rtl="0" fontAlgn="base">
              <a:lnSpc>
                <a:spcPct val="80000"/>
              </a:lnSpc>
              <a:spcBef>
                <a:spcPct val="20000"/>
              </a:spcBef>
              <a:spcAft>
                <a:spcPct val="0"/>
              </a:spcAft>
              <a:defRPr sz="2400" kern="1200">
                <a:solidFill>
                  <a:schemeClr val="lt1"/>
                </a:solidFill>
                <a:latin typeface="+mn-lt"/>
                <a:ea typeface="+mn-ea"/>
                <a:cs typeface="+mn-cs"/>
              </a:defRPr>
            </a:lvl2pPr>
            <a:lvl3pPr marL="914400" algn="l" rtl="0" fontAlgn="base">
              <a:lnSpc>
                <a:spcPct val="80000"/>
              </a:lnSpc>
              <a:spcBef>
                <a:spcPct val="20000"/>
              </a:spcBef>
              <a:spcAft>
                <a:spcPct val="0"/>
              </a:spcAft>
              <a:defRPr sz="2400" kern="1200">
                <a:solidFill>
                  <a:schemeClr val="lt1"/>
                </a:solidFill>
                <a:latin typeface="+mn-lt"/>
                <a:ea typeface="+mn-ea"/>
                <a:cs typeface="+mn-cs"/>
              </a:defRPr>
            </a:lvl3pPr>
            <a:lvl4pPr marL="1371600" algn="l" rtl="0" fontAlgn="base">
              <a:lnSpc>
                <a:spcPct val="80000"/>
              </a:lnSpc>
              <a:spcBef>
                <a:spcPct val="20000"/>
              </a:spcBef>
              <a:spcAft>
                <a:spcPct val="0"/>
              </a:spcAft>
              <a:defRPr sz="2400" kern="1200">
                <a:solidFill>
                  <a:schemeClr val="lt1"/>
                </a:solidFill>
                <a:latin typeface="+mn-lt"/>
                <a:ea typeface="+mn-ea"/>
                <a:cs typeface="+mn-cs"/>
              </a:defRPr>
            </a:lvl4pPr>
            <a:lvl5pPr marL="1828800" algn="l" rtl="0" fontAlgn="base">
              <a:lnSpc>
                <a:spcPct val="80000"/>
              </a:lnSpc>
              <a:spcBef>
                <a:spcPct val="2000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dirty="0"/>
              <a:t>Low current dips are most productive</a:t>
            </a:r>
          </a:p>
        </p:txBody>
      </p:sp>
    </p:spTree>
    <p:extLst>
      <p:ext uri="{BB962C8B-B14F-4D97-AF65-F5344CB8AC3E}">
        <p14:creationId xmlns:p14="http://schemas.microsoft.com/office/powerpoint/2010/main" val="2946599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E835-CDBD-4E7D-9605-EEA1D324F68B}"/>
              </a:ext>
            </a:extLst>
          </p:cNvPr>
          <p:cNvSpPr>
            <a:spLocks noGrp="1"/>
          </p:cNvSpPr>
          <p:nvPr>
            <p:ph type="title"/>
          </p:nvPr>
        </p:nvSpPr>
        <p:spPr/>
        <p:txBody>
          <a:bodyPr/>
          <a:lstStyle/>
          <a:p>
            <a:r>
              <a:rPr lang="en-US" dirty="0"/>
              <a:t>Lanyard Take-up Estimation: Conservation of Mom</a:t>
            </a:r>
          </a:p>
        </p:txBody>
      </p:sp>
      <p:sp>
        <p:nvSpPr>
          <p:cNvPr id="4" name="Slide Number Placeholder 3">
            <a:extLst>
              <a:ext uri="{FF2B5EF4-FFF2-40B4-BE49-F238E27FC236}">
                <a16:creationId xmlns:a16="http://schemas.microsoft.com/office/drawing/2014/main" id="{9A49CAAC-B2C9-4E09-945F-66CF25092F69}"/>
              </a:ext>
            </a:extLst>
          </p:cNvPr>
          <p:cNvSpPr>
            <a:spLocks noGrp="1"/>
          </p:cNvSpPr>
          <p:nvPr>
            <p:ph type="sldNum" sz="quarter" idx="4"/>
          </p:nvPr>
        </p:nvSpPr>
        <p:spPr/>
        <p:txBody>
          <a:bodyPr/>
          <a:lstStyle/>
          <a:p>
            <a:fld id="{90D7058A-810B-4EBD-8FDF-04ECCAA20044}" type="slidenum">
              <a:rPr lang="en-US" smtClean="0"/>
              <a:pPr/>
              <a:t>33</a:t>
            </a:fld>
            <a:endParaRPr lang="en-US" dirty="0"/>
          </a:p>
        </p:txBody>
      </p:sp>
      <p:sp>
        <p:nvSpPr>
          <p:cNvPr id="11" name="Content Placeholder 2">
            <a:extLst>
              <a:ext uri="{FF2B5EF4-FFF2-40B4-BE49-F238E27FC236}">
                <a16:creationId xmlns:a16="http://schemas.microsoft.com/office/drawing/2014/main" id="{25FAE2A4-F55C-44EC-A6AE-303B609941CA}"/>
              </a:ext>
            </a:extLst>
          </p:cNvPr>
          <p:cNvSpPr>
            <a:spLocks noGrp="1"/>
          </p:cNvSpPr>
          <p:nvPr/>
        </p:nvSpPr>
        <p:spPr>
          <a:xfrm>
            <a:off x="397374" y="1416849"/>
            <a:ext cx="5148608" cy="1633526"/>
          </a:xfrm>
          <a:prstGeom prst="rect">
            <a:avLst/>
          </a:prstGeom>
          <a:ln>
            <a:noFill/>
          </a:ln>
        </p:spPr>
        <p:txBody>
          <a:bodyPr vert="horz" lIns="91440" tIns="45720" rIns="91440" bIns="45720" rtlCol="0">
            <a:normAutofit lnSpcReduction="10000"/>
          </a:bodyPr>
          <a:lstStyle>
            <a:lvl1pPr marL="0" indent="0" algn="l" defTabSz="914400" rtl="0" eaLnBrk="1" latinLnBrk="0" hangingPunct="1">
              <a:spcBef>
                <a:spcPct val="20000"/>
              </a:spcBef>
              <a:buClr>
                <a:schemeClr val="bg2">
                  <a:lumMod val="90000"/>
                </a:schemeClr>
              </a:buClr>
              <a:buFont typeface="Wingdings" pitchFamily="2" charset="2"/>
              <a:buChar char="Ø"/>
              <a:defRPr sz="2800" kern="1200">
                <a:solidFill>
                  <a:schemeClr val="bg2">
                    <a:lumMod val="90000"/>
                  </a:schemeClr>
                </a:solidFill>
                <a:latin typeface="+mn-lt"/>
                <a:ea typeface="+mn-ea"/>
                <a:cs typeface="Arial" pitchFamily="34" charset="0"/>
              </a:defRPr>
            </a:lvl1pPr>
            <a:lvl2pPr marL="457200" indent="0" algn="l" defTabSz="914400" rtl="0" eaLnBrk="1" latinLnBrk="0" hangingPunct="1">
              <a:spcBef>
                <a:spcPct val="20000"/>
              </a:spcBef>
              <a:buClr>
                <a:schemeClr val="bg2">
                  <a:lumMod val="90000"/>
                </a:schemeClr>
              </a:buClr>
              <a:buFont typeface="Arial" pitchFamily="34" charset="0"/>
              <a:buChar char="•"/>
              <a:defRPr sz="2400" kern="1200">
                <a:solidFill>
                  <a:schemeClr val="bg2">
                    <a:lumMod val="90000"/>
                  </a:schemeClr>
                </a:solidFill>
                <a:latin typeface="+mn-lt"/>
                <a:ea typeface="+mn-ea"/>
                <a:cs typeface="Arial" pitchFamily="34" charset="0"/>
              </a:defRPr>
            </a:lvl2pPr>
            <a:lvl3pPr marL="914400" indent="0" algn="l" defTabSz="914400" rtl="0" eaLnBrk="1" latinLnBrk="0" hangingPunct="1">
              <a:spcBef>
                <a:spcPct val="20000"/>
              </a:spcBef>
              <a:buClr>
                <a:schemeClr val="bg2">
                  <a:lumMod val="90000"/>
                </a:schemeClr>
              </a:buClr>
              <a:buFont typeface="Wingdings" pitchFamily="2" charset="2"/>
              <a:buChar char="§"/>
              <a:defRPr sz="2000" kern="1200">
                <a:solidFill>
                  <a:schemeClr val="bg2">
                    <a:lumMod val="90000"/>
                  </a:schemeClr>
                </a:solidFill>
                <a:latin typeface="+mn-lt"/>
                <a:ea typeface="+mn-ea"/>
                <a:cs typeface="Arial" pitchFamily="34" charset="0"/>
              </a:defRPr>
            </a:lvl3pPr>
            <a:lvl4pPr marL="1371600" indent="0" algn="l" defTabSz="914400" rtl="0" eaLnBrk="1" latinLnBrk="0" hangingPunct="1">
              <a:spcBef>
                <a:spcPct val="20000"/>
              </a:spcBef>
              <a:buClr>
                <a:schemeClr val="bg2">
                  <a:lumMod val="90000"/>
                </a:schemeClr>
              </a:buClr>
              <a:buFontTx/>
              <a:buNone/>
              <a:defRPr sz="1800" kern="1200">
                <a:solidFill>
                  <a:schemeClr val="bg2">
                    <a:lumMod val="90000"/>
                  </a:schemeClr>
                </a:solidFill>
                <a:latin typeface="+mn-lt"/>
                <a:ea typeface="+mn-ea"/>
                <a:cs typeface="Arial" pitchFamily="34" charset="0"/>
              </a:defRPr>
            </a:lvl4pPr>
            <a:lvl5pPr marL="1828800" indent="0" algn="ctr" defTabSz="914400" rtl="0" eaLnBrk="1" latinLnBrk="0" hangingPunct="1">
              <a:spcBef>
                <a:spcPct val="20000"/>
              </a:spcBef>
              <a:buFontTx/>
              <a:buNone/>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Integrating high rate IMU data allows for lanyard take up estimation.</a:t>
            </a:r>
          </a:p>
          <a:p>
            <a:pPr lvl="1"/>
            <a:r>
              <a:rPr lang="en-US" dirty="0">
                <a:solidFill>
                  <a:schemeClr val="tx1"/>
                </a:solidFill>
              </a:rPr>
              <a:t> Makes use of the conservation of angular momentum.</a:t>
            </a:r>
          </a:p>
        </p:txBody>
      </p:sp>
      <p:pic>
        <p:nvPicPr>
          <p:cNvPr id="12" name="Picture 11">
            <a:extLst>
              <a:ext uri="{FF2B5EF4-FFF2-40B4-BE49-F238E27FC236}">
                <a16:creationId xmlns:a16="http://schemas.microsoft.com/office/drawing/2014/main" id="{5904FE8C-503F-4830-B333-81EEC3C7CB46}"/>
              </a:ext>
            </a:extLst>
          </p:cNvPr>
          <p:cNvPicPr>
            <a:picLocks noChangeAspect="1"/>
          </p:cNvPicPr>
          <p:nvPr/>
        </p:nvPicPr>
        <p:blipFill>
          <a:blip r:embed="rId2"/>
          <a:stretch>
            <a:fillRect/>
          </a:stretch>
        </p:blipFill>
        <p:spPr>
          <a:xfrm>
            <a:off x="6118886" y="876298"/>
            <a:ext cx="5550554" cy="5829301"/>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14845EF9-2ECA-4F16-B1E9-B3CD6583EAFB}"/>
              </a:ext>
            </a:extLst>
          </p:cNvPr>
          <p:cNvCxnSpPr>
            <a:cxnSpLocks/>
          </p:cNvCxnSpPr>
          <p:nvPr/>
        </p:nvCxnSpPr>
        <p:spPr>
          <a:xfrm flipV="1">
            <a:off x="4811152" y="4762500"/>
            <a:ext cx="4981575" cy="1219201"/>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2210B1D-31C1-4F85-9BCE-C7B40737E538}"/>
              </a:ext>
            </a:extLst>
          </p:cNvPr>
          <p:cNvCxnSpPr>
            <a:cxnSpLocks/>
          </p:cNvCxnSpPr>
          <p:nvPr/>
        </p:nvCxnSpPr>
        <p:spPr>
          <a:xfrm flipV="1">
            <a:off x="4325377" y="3295651"/>
            <a:ext cx="3819525" cy="600074"/>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2">
            <a:extLst>
              <a:ext uri="{FF2B5EF4-FFF2-40B4-BE49-F238E27FC236}">
                <a16:creationId xmlns:a16="http://schemas.microsoft.com/office/drawing/2014/main" id="{CD883F37-B5D9-4359-9B3B-32C5466BF589}"/>
              </a:ext>
            </a:extLst>
          </p:cNvPr>
          <p:cNvSpPr txBox="1"/>
          <p:nvPr/>
        </p:nvSpPr>
        <p:spPr>
          <a:xfrm>
            <a:off x="2153677" y="3781425"/>
            <a:ext cx="2819401" cy="584775"/>
          </a:xfrm>
          <a:prstGeom prst="rect">
            <a:avLst/>
          </a:prstGeom>
          <a:noFill/>
        </p:spPr>
        <p:txBody>
          <a:bodyPr wrap="square" rtlCol="0">
            <a:spAutoFit/>
          </a:bodyPr>
          <a:lstStyle>
            <a:defPPr>
              <a:defRPr lang="en-US"/>
            </a:defPPr>
            <a:lvl1pPr algn="l" rtl="0" fontAlgn="base">
              <a:lnSpc>
                <a:spcPct val="80000"/>
              </a:lnSpc>
              <a:spcBef>
                <a:spcPct val="20000"/>
              </a:spcBef>
              <a:spcAft>
                <a:spcPct val="0"/>
              </a:spcAft>
              <a:defRPr sz="2400" kern="1200">
                <a:solidFill>
                  <a:schemeClr val="tx1"/>
                </a:solidFill>
                <a:latin typeface="Arial" charset="0"/>
                <a:ea typeface="+mn-ea"/>
                <a:cs typeface="+mn-cs"/>
              </a:defRPr>
            </a:lvl1pPr>
            <a:lvl2pPr marL="457200" algn="l" rtl="0" fontAlgn="base">
              <a:lnSpc>
                <a:spcPct val="80000"/>
              </a:lnSpc>
              <a:spcBef>
                <a:spcPct val="20000"/>
              </a:spcBef>
              <a:spcAft>
                <a:spcPct val="0"/>
              </a:spcAft>
              <a:defRPr sz="24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24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24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000" dirty="0">
                <a:solidFill>
                  <a:srgbClr val="92D050"/>
                </a:solidFill>
              </a:rPr>
              <a:t>Area shows the retraction of the array</a:t>
            </a:r>
          </a:p>
        </p:txBody>
      </p:sp>
      <p:sp>
        <p:nvSpPr>
          <p:cNvPr id="16" name="TextBox 13">
            <a:extLst>
              <a:ext uri="{FF2B5EF4-FFF2-40B4-BE49-F238E27FC236}">
                <a16:creationId xmlns:a16="http://schemas.microsoft.com/office/drawing/2014/main" id="{9A9A0F7A-6E6B-4539-B78C-B380B52D4531}"/>
              </a:ext>
            </a:extLst>
          </p:cNvPr>
          <p:cNvSpPr txBox="1"/>
          <p:nvPr/>
        </p:nvSpPr>
        <p:spPr>
          <a:xfrm>
            <a:off x="1677427" y="6120825"/>
            <a:ext cx="4143375" cy="584775"/>
          </a:xfrm>
          <a:prstGeom prst="rect">
            <a:avLst/>
          </a:prstGeom>
          <a:noFill/>
        </p:spPr>
        <p:txBody>
          <a:bodyPr wrap="square" rtlCol="0">
            <a:spAutoFit/>
          </a:bodyPr>
          <a:lstStyle>
            <a:defPPr>
              <a:defRPr lang="en-US"/>
            </a:defPPr>
            <a:lvl1pPr algn="l" rtl="0" fontAlgn="base">
              <a:lnSpc>
                <a:spcPct val="80000"/>
              </a:lnSpc>
              <a:spcBef>
                <a:spcPct val="20000"/>
              </a:spcBef>
              <a:spcAft>
                <a:spcPct val="0"/>
              </a:spcAft>
              <a:defRPr sz="2400" kern="1200">
                <a:solidFill>
                  <a:schemeClr val="tx1"/>
                </a:solidFill>
                <a:latin typeface="Arial" charset="0"/>
                <a:ea typeface="+mn-ea"/>
                <a:cs typeface="+mn-cs"/>
              </a:defRPr>
            </a:lvl1pPr>
            <a:lvl2pPr marL="457200" algn="l" rtl="0" fontAlgn="base">
              <a:lnSpc>
                <a:spcPct val="80000"/>
              </a:lnSpc>
              <a:spcBef>
                <a:spcPct val="20000"/>
              </a:spcBef>
              <a:spcAft>
                <a:spcPct val="0"/>
              </a:spcAft>
              <a:defRPr sz="24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24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24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000" dirty="0">
                <a:solidFill>
                  <a:srgbClr val="92D050"/>
                </a:solidFill>
              </a:rPr>
              <a:t>Slope is residual drift rate from ACS transition to RWA track hold </a:t>
            </a:r>
          </a:p>
        </p:txBody>
      </p:sp>
    </p:spTree>
    <p:extLst>
      <p:ext uri="{BB962C8B-B14F-4D97-AF65-F5344CB8AC3E}">
        <p14:creationId xmlns:p14="http://schemas.microsoft.com/office/powerpoint/2010/main" val="418691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EC6D-3E76-434E-ABAD-5BD48014225B}"/>
              </a:ext>
            </a:extLst>
          </p:cNvPr>
          <p:cNvSpPr>
            <a:spLocks noGrp="1"/>
          </p:cNvSpPr>
          <p:nvPr>
            <p:ph type="title"/>
          </p:nvPr>
        </p:nvSpPr>
        <p:spPr/>
        <p:txBody>
          <a:bodyPr/>
          <a:lstStyle/>
          <a:p>
            <a:r>
              <a:rPr lang="en-US" dirty="0"/>
              <a:t>SA Anomaly Lessons Learned (Ops)</a:t>
            </a:r>
          </a:p>
        </p:txBody>
      </p:sp>
      <p:sp>
        <p:nvSpPr>
          <p:cNvPr id="3" name="Content Placeholder 2">
            <a:extLst>
              <a:ext uri="{FF2B5EF4-FFF2-40B4-BE49-F238E27FC236}">
                <a16:creationId xmlns:a16="http://schemas.microsoft.com/office/drawing/2014/main" id="{673A487C-3BF5-4CD3-9494-EE0EBE7FAE22}"/>
              </a:ext>
            </a:extLst>
          </p:cNvPr>
          <p:cNvSpPr>
            <a:spLocks noGrp="1"/>
          </p:cNvSpPr>
          <p:nvPr>
            <p:ph idx="1"/>
          </p:nvPr>
        </p:nvSpPr>
        <p:spPr>
          <a:xfrm>
            <a:off x="609600" y="1084021"/>
            <a:ext cx="10972800" cy="5159463"/>
          </a:xfrm>
        </p:spPr>
        <p:txBody>
          <a:bodyPr>
            <a:normAutofit fontScale="77500" lnSpcReduction="20000"/>
          </a:bodyPr>
          <a:lstStyle/>
          <a:p>
            <a:pPr marL="0" indent="0">
              <a:buNone/>
            </a:pPr>
            <a:r>
              <a:rPr lang="en-US" sz="2000" dirty="0"/>
              <a:t>Jessica and Mike have detailed SE development LLs, focus is on operations.</a:t>
            </a:r>
            <a:endParaRPr lang="en-US" dirty="0"/>
          </a:p>
          <a:p>
            <a:r>
              <a:rPr lang="en-US" dirty="0"/>
              <a:t>Deployment telemetry</a:t>
            </a:r>
          </a:p>
          <a:p>
            <a:pPr lvl="1"/>
            <a:r>
              <a:rPr lang="en-US" dirty="0"/>
              <a:t>No direct measurement mechanism to discern how far the array had been deployed. </a:t>
            </a:r>
          </a:p>
          <a:p>
            <a:pPr lvl="2"/>
            <a:r>
              <a:rPr lang="en-US" dirty="0"/>
              <a:t>It would be very helpful to have something that spoke to the state of deployment in telemetry at a data rate that allows for better understanding of the system</a:t>
            </a:r>
          </a:p>
          <a:p>
            <a:r>
              <a:rPr lang="en-US" dirty="0"/>
              <a:t>Take a breath, don’t act immediately</a:t>
            </a:r>
          </a:p>
          <a:p>
            <a:pPr lvl="1"/>
            <a:r>
              <a:rPr lang="en-US" dirty="0"/>
              <a:t>What is the real impact of taking a beat? </a:t>
            </a:r>
          </a:p>
          <a:p>
            <a:pPr lvl="1"/>
            <a:r>
              <a:rPr lang="en-US" dirty="0"/>
              <a:t>During the initial discovery of this anomaly we had put forth a plan to start doing what would be RDAs within the first couple of weeks. Cooler heads must prevail. </a:t>
            </a:r>
          </a:p>
          <a:p>
            <a:pPr lvl="2"/>
            <a:r>
              <a:rPr lang="en-US" dirty="0"/>
              <a:t>It was important to execute an extensive ground test campaign and make sure that our flight experience was enveloped by our ground test experience. </a:t>
            </a:r>
          </a:p>
          <a:p>
            <a:r>
              <a:rPr lang="en-US" dirty="0"/>
              <a:t>Developing L&amp;EO products early allowed us to focus on the anomaly instead of having to work nominal product development in the high-stress environment</a:t>
            </a:r>
          </a:p>
          <a:p>
            <a:r>
              <a:rPr lang="en-US" dirty="0"/>
              <a:t>Openness of communication during anomaly meetings</a:t>
            </a:r>
          </a:p>
          <a:p>
            <a:pPr lvl="1"/>
            <a:r>
              <a:rPr lang="en-US" dirty="0"/>
              <a:t>Everyone’s opinion and perspective is of high value </a:t>
            </a:r>
          </a:p>
          <a:p>
            <a:pPr lvl="2"/>
            <a:r>
              <a:rPr lang="en-US" dirty="0"/>
              <a:t>‘Badge-less’ environment was very important. Make sure that you hear everyone’s perspective, even though it may make for long meetings and discussions</a:t>
            </a:r>
          </a:p>
          <a:p>
            <a:pPr lvl="1"/>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B4095F4-63B0-4C25-91CE-00F5BC05AB27}"/>
              </a:ext>
            </a:extLst>
          </p:cNvPr>
          <p:cNvSpPr>
            <a:spLocks noGrp="1"/>
          </p:cNvSpPr>
          <p:nvPr>
            <p:ph type="sldNum" sz="quarter" idx="4"/>
          </p:nvPr>
        </p:nvSpPr>
        <p:spPr/>
        <p:txBody>
          <a:bodyPr/>
          <a:lstStyle/>
          <a:p>
            <a:fld id="{90D7058A-810B-4EBD-8FDF-04ECCAA20044}" type="slidenum">
              <a:rPr lang="en-US" smtClean="0"/>
              <a:pPr/>
              <a:t>34</a:t>
            </a:fld>
            <a:endParaRPr lang="en-US" dirty="0"/>
          </a:p>
        </p:txBody>
      </p:sp>
    </p:spTree>
    <p:extLst>
      <p:ext uri="{BB962C8B-B14F-4D97-AF65-F5344CB8AC3E}">
        <p14:creationId xmlns:p14="http://schemas.microsoft.com/office/powerpoint/2010/main" val="1058742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576C-02A2-4602-AC11-456D6730340F}"/>
              </a:ext>
            </a:extLst>
          </p:cNvPr>
          <p:cNvSpPr>
            <a:spLocks noGrp="1"/>
          </p:cNvSpPr>
          <p:nvPr>
            <p:ph type="title"/>
          </p:nvPr>
        </p:nvSpPr>
        <p:spPr/>
        <p:txBody>
          <a:bodyPr/>
          <a:lstStyle/>
          <a:p>
            <a:r>
              <a:rPr lang="en-US" dirty="0"/>
              <a:t>First RDA Execution May 2022!</a:t>
            </a:r>
          </a:p>
        </p:txBody>
      </p:sp>
      <p:sp>
        <p:nvSpPr>
          <p:cNvPr id="4" name="Slide Number Placeholder 3">
            <a:extLst>
              <a:ext uri="{FF2B5EF4-FFF2-40B4-BE49-F238E27FC236}">
                <a16:creationId xmlns:a16="http://schemas.microsoft.com/office/drawing/2014/main" id="{406FA03F-AEAD-4D2B-90A1-3ABF63C8B9F2}"/>
              </a:ext>
            </a:extLst>
          </p:cNvPr>
          <p:cNvSpPr>
            <a:spLocks noGrp="1"/>
          </p:cNvSpPr>
          <p:nvPr>
            <p:ph type="sldNum" sz="quarter" idx="4"/>
          </p:nvPr>
        </p:nvSpPr>
        <p:spPr/>
        <p:txBody>
          <a:bodyPr/>
          <a:lstStyle/>
          <a:p>
            <a:fld id="{90D7058A-810B-4EBD-8FDF-04ECCAA20044}" type="slidenum">
              <a:rPr lang="en-US" smtClean="0"/>
              <a:pPr/>
              <a:t>35</a:t>
            </a:fld>
            <a:endParaRPr lang="en-US" dirty="0"/>
          </a:p>
        </p:txBody>
      </p:sp>
      <p:pic>
        <p:nvPicPr>
          <p:cNvPr id="7" name="Picture 6">
            <a:extLst>
              <a:ext uri="{FF2B5EF4-FFF2-40B4-BE49-F238E27FC236}">
                <a16:creationId xmlns:a16="http://schemas.microsoft.com/office/drawing/2014/main" id="{965A27DA-8CEA-4356-806F-FA1A31039E3E}"/>
              </a:ext>
            </a:extLst>
          </p:cNvPr>
          <p:cNvPicPr>
            <a:picLocks noChangeAspect="1"/>
          </p:cNvPicPr>
          <p:nvPr/>
        </p:nvPicPr>
        <p:blipFill>
          <a:blip r:embed="rId2"/>
          <a:stretch>
            <a:fillRect/>
          </a:stretch>
        </p:blipFill>
        <p:spPr>
          <a:xfrm>
            <a:off x="1558637" y="958947"/>
            <a:ext cx="9355282" cy="4940106"/>
          </a:xfrm>
          <a:prstGeom prst="rect">
            <a:avLst/>
          </a:prstGeom>
        </p:spPr>
      </p:pic>
      <p:sp>
        <p:nvSpPr>
          <p:cNvPr id="8" name="TextBox 7">
            <a:extLst>
              <a:ext uri="{FF2B5EF4-FFF2-40B4-BE49-F238E27FC236}">
                <a16:creationId xmlns:a16="http://schemas.microsoft.com/office/drawing/2014/main" id="{9C490341-22AD-477C-99FC-BBC6E98B860B}"/>
              </a:ext>
            </a:extLst>
          </p:cNvPr>
          <p:cNvSpPr txBox="1"/>
          <p:nvPr/>
        </p:nvSpPr>
        <p:spPr>
          <a:xfrm>
            <a:off x="1" y="6174736"/>
            <a:ext cx="12192000" cy="387798"/>
          </a:xfrm>
          <a:prstGeom prst="rect">
            <a:avLst/>
          </a:prstGeom>
          <a:solidFill>
            <a:srgbClr val="002060"/>
          </a:solidFill>
          <a:ln>
            <a:solidFill>
              <a:schemeClr val="tx1"/>
            </a:solidFill>
          </a:ln>
        </p:spPr>
        <p:txBody>
          <a:bodyPr wrap="square" rtlCol="0">
            <a:spAutoFit/>
          </a:bodyPr>
          <a:lstStyle/>
          <a:p>
            <a:pPr algn="ctr">
              <a:spcBef>
                <a:spcPts val="0"/>
              </a:spcBef>
            </a:pPr>
            <a:r>
              <a:rPr lang="en-US" dirty="0">
                <a:solidFill>
                  <a:schemeClr val="bg1"/>
                </a:solidFill>
              </a:rPr>
              <a:t>Once a team, Always a team!</a:t>
            </a:r>
          </a:p>
        </p:txBody>
      </p:sp>
    </p:spTree>
    <p:extLst>
      <p:ext uri="{BB962C8B-B14F-4D97-AF65-F5344CB8AC3E}">
        <p14:creationId xmlns:p14="http://schemas.microsoft.com/office/powerpoint/2010/main" val="119726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1DC4-E509-C547-BC5A-F113ACBE4DB9}"/>
              </a:ext>
            </a:extLst>
          </p:cNvPr>
          <p:cNvSpPr>
            <a:spLocks noGrp="1"/>
          </p:cNvSpPr>
          <p:nvPr>
            <p:ph type="title"/>
          </p:nvPr>
        </p:nvSpPr>
        <p:spPr/>
        <p:txBody>
          <a:bodyPr/>
          <a:lstStyle/>
          <a:p>
            <a:r>
              <a:rPr lang="en-US" dirty="0"/>
              <a:t>One Spacecraft, 9 Asteroids, 12 Years</a:t>
            </a:r>
          </a:p>
        </p:txBody>
      </p:sp>
      <p:sp>
        <p:nvSpPr>
          <p:cNvPr id="3" name="Content Placeholder 2">
            <a:extLst>
              <a:ext uri="{FF2B5EF4-FFF2-40B4-BE49-F238E27FC236}">
                <a16:creationId xmlns:a16="http://schemas.microsoft.com/office/drawing/2014/main" id="{1E4A5DA2-1107-5341-8F59-B7948759D34E}"/>
              </a:ext>
            </a:extLst>
          </p:cNvPr>
          <p:cNvSpPr>
            <a:spLocks noGrp="1"/>
          </p:cNvSpPr>
          <p:nvPr>
            <p:ph idx="1"/>
          </p:nvPr>
        </p:nvSpPr>
        <p:spPr>
          <a:xfrm>
            <a:off x="312516" y="841344"/>
            <a:ext cx="6875362" cy="5703981"/>
          </a:xfrm>
        </p:spPr>
        <p:txBody>
          <a:bodyPr>
            <a:noAutofit/>
          </a:bodyPr>
          <a:lstStyle/>
          <a:p>
            <a:pPr marL="0" indent="0">
              <a:lnSpc>
                <a:spcPct val="120000"/>
              </a:lnSpc>
              <a:spcBef>
                <a:spcPts val="0"/>
              </a:spcBef>
              <a:buNone/>
            </a:pPr>
            <a:r>
              <a:rPr lang="en-US" sz="1800" b="1" dirty="0"/>
              <a:t>Mission Description</a:t>
            </a:r>
          </a:p>
          <a:p>
            <a:pPr marL="457200" indent="-331788">
              <a:spcBef>
                <a:spcPts val="0"/>
              </a:spcBef>
            </a:pPr>
            <a:r>
              <a:rPr lang="en-US" sz="1600" dirty="0"/>
              <a:t>PI-led Mission, Dr. Hal Levison</a:t>
            </a:r>
          </a:p>
          <a:p>
            <a:pPr marL="457200" indent="-331788">
              <a:spcBef>
                <a:spcPts val="0"/>
              </a:spcBef>
            </a:pPr>
            <a:r>
              <a:rPr lang="en-US" sz="1600" dirty="0"/>
              <a:t>Category 2, Risk Class B, ~$1Bil LCC</a:t>
            </a:r>
          </a:p>
          <a:p>
            <a:pPr marL="457200" indent="-331788">
              <a:spcBef>
                <a:spcPts val="0"/>
              </a:spcBef>
            </a:pPr>
            <a:r>
              <a:rPr lang="en-US" sz="1600" dirty="0"/>
              <a:t>11.6 </a:t>
            </a:r>
            <a:r>
              <a:rPr lang="en-US" sz="1600" dirty="0" err="1"/>
              <a:t>yr</a:t>
            </a:r>
            <a:r>
              <a:rPr lang="en-US" sz="1600" dirty="0"/>
              <a:t> mission</a:t>
            </a:r>
          </a:p>
          <a:p>
            <a:pPr marL="457200" indent="-331788">
              <a:spcBef>
                <a:spcPts val="0"/>
              </a:spcBef>
            </a:pPr>
            <a:r>
              <a:rPr lang="en-US" sz="1600" dirty="0"/>
              <a:t>1 Main Belt Asteroid Rehearsal (2025)</a:t>
            </a:r>
          </a:p>
          <a:p>
            <a:pPr marL="457200" indent="-331788">
              <a:spcBef>
                <a:spcPts val="0"/>
              </a:spcBef>
            </a:pPr>
            <a:r>
              <a:rPr lang="en-US" sz="1600" dirty="0"/>
              <a:t>5 Trojan Encounters (9 Asteroids) (2027-2033)</a:t>
            </a:r>
          </a:p>
          <a:p>
            <a:pPr marL="0" indent="0">
              <a:lnSpc>
                <a:spcPct val="120000"/>
              </a:lnSpc>
              <a:spcBef>
                <a:spcPts val="0"/>
              </a:spcBef>
              <a:buNone/>
            </a:pPr>
            <a:r>
              <a:rPr lang="en-US" sz="1800" b="1" dirty="0"/>
              <a:t>Science Objectives</a:t>
            </a:r>
          </a:p>
          <a:p>
            <a:pPr marL="457200" indent="-331788">
              <a:spcBef>
                <a:spcPts val="0"/>
              </a:spcBef>
            </a:pPr>
            <a:r>
              <a:rPr lang="en-US" sz="1600" dirty="0"/>
              <a:t>Observations of surface geology, color/composition, interiors/bulk properties, and satellites/rings of Trojans</a:t>
            </a:r>
          </a:p>
          <a:p>
            <a:pPr marL="457200" indent="-331788">
              <a:spcBef>
                <a:spcPts val="0"/>
              </a:spcBef>
            </a:pPr>
            <a:r>
              <a:rPr lang="en-US" sz="1600" dirty="0"/>
              <a:t>Diverse Trojan targets include C-, D-, and P- spectral asteroid types</a:t>
            </a:r>
            <a:endParaRPr lang="en-US" sz="1050" dirty="0"/>
          </a:p>
          <a:p>
            <a:pPr marL="0" indent="0">
              <a:lnSpc>
                <a:spcPct val="120000"/>
              </a:lnSpc>
              <a:spcBef>
                <a:spcPts val="0"/>
              </a:spcBef>
              <a:buNone/>
            </a:pPr>
            <a:r>
              <a:rPr lang="en-US" sz="1800" b="1" dirty="0"/>
              <a:t>Science Suite</a:t>
            </a:r>
          </a:p>
          <a:p>
            <a:pPr marL="411162" indent="-285750">
              <a:spcBef>
                <a:spcPts val="0"/>
              </a:spcBef>
            </a:pPr>
            <a:r>
              <a:rPr lang="en-US" sz="1600" dirty="0" err="1"/>
              <a:t>L’Ralph</a:t>
            </a:r>
            <a:r>
              <a:rPr lang="en-US" sz="1600" dirty="0"/>
              <a:t> – combined visible color imager and near infrared spectral mapper</a:t>
            </a:r>
          </a:p>
          <a:p>
            <a:pPr marL="411162" indent="-285750">
              <a:spcBef>
                <a:spcPts val="0"/>
              </a:spcBef>
            </a:pPr>
            <a:r>
              <a:rPr lang="en-US" sz="1600" dirty="0"/>
              <a:t>L’TES – thermal emissions spectrometer</a:t>
            </a:r>
          </a:p>
          <a:p>
            <a:pPr marL="411162" indent="-285750">
              <a:spcBef>
                <a:spcPts val="0"/>
              </a:spcBef>
            </a:pPr>
            <a:r>
              <a:rPr lang="en-US" sz="1600" dirty="0"/>
              <a:t>L’LORRI – high resolution panchromatic imager</a:t>
            </a:r>
          </a:p>
          <a:p>
            <a:pPr marL="411162" indent="-285750">
              <a:spcBef>
                <a:spcPts val="0"/>
              </a:spcBef>
            </a:pPr>
            <a:r>
              <a:rPr lang="en-US" sz="1600" dirty="0" err="1"/>
              <a:t>TTCam</a:t>
            </a:r>
            <a:r>
              <a:rPr lang="en-US" sz="1600" dirty="0"/>
              <a:t> – visible terminal tracking cameras for on-board guidance and control</a:t>
            </a:r>
          </a:p>
          <a:p>
            <a:pPr marL="0" indent="0">
              <a:lnSpc>
                <a:spcPct val="120000"/>
              </a:lnSpc>
              <a:spcBef>
                <a:spcPts val="0"/>
              </a:spcBef>
              <a:buNone/>
              <a:tabLst>
                <a:tab pos="241300" algn="l"/>
              </a:tabLst>
            </a:pPr>
            <a:r>
              <a:rPr lang="en-US" sz="1800" b="1" dirty="0"/>
              <a:t>Launch via NASA/KSC LSP</a:t>
            </a:r>
          </a:p>
          <a:p>
            <a:pPr marL="457200" lvl="1" indent="-331788">
              <a:spcBef>
                <a:spcPts val="0"/>
              </a:spcBef>
              <a:buSzPct val="71428"/>
              <a:buFont typeface="Arial" pitchFamily="34" charset="0"/>
              <a:buChar char="•"/>
              <a:tabLst>
                <a:tab pos="594995" algn="l"/>
                <a:tab pos="595630" algn="l"/>
              </a:tabLst>
            </a:pPr>
            <a:r>
              <a:rPr lang="en-US" sz="1600" dirty="0"/>
              <a:t>Launch Vehicle – ULA Atlas V 401</a:t>
            </a:r>
          </a:p>
          <a:p>
            <a:pPr marL="457200" lvl="1" indent="-331788">
              <a:spcBef>
                <a:spcPts val="0"/>
              </a:spcBef>
              <a:buSzPct val="71428"/>
              <a:buFont typeface="Arial" pitchFamily="34" charset="0"/>
              <a:buChar char="•"/>
              <a:tabLst>
                <a:tab pos="594995" algn="l"/>
                <a:tab pos="595630" algn="l"/>
              </a:tabLst>
            </a:pPr>
            <a:r>
              <a:rPr lang="en-US" sz="1600" dirty="0"/>
              <a:t>Launched: October 16, 2021 @ 5:34am EST</a:t>
            </a:r>
          </a:p>
          <a:p>
            <a:pPr lvl="2">
              <a:lnSpc>
                <a:spcPct val="120000"/>
              </a:lnSpc>
              <a:spcBef>
                <a:spcPts val="0"/>
              </a:spcBef>
            </a:pPr>
            <a:endParaRPr lang="en-US" sz="1600" dirty="0"/>
          </a:p>
        </p:txBody>
      </p:sp>
      <p:pic>
        <p:nvPicPr>
          <p:cNvPr id="6" name="Picture 5">
            <a:extLst>
              <a:ext uri="{FF2B5EF4-FFF2-40B4-BE49-F238E27FC236}">
                <a16:creationId xmlns:a16="http://schemas.microsoft.com/office/drawing/2014/main" id="{A371BD2B-1FE5-814B-8AA0-55471A39CD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66895" y="928300"/>
            <a:ext cx="1946514" cy="1228395"/>
          </a:xfrm>
          <a:prstGeom prst="rect">
            <a:avLst/>
          </a:prstGeom>
          <a:ln w="28575">
            <a:solidFill>
              <a:schemeClr val="bg1"/>
            </a:solidFill>
          </a:ln>
        </p:spPr>
      </p:pic>
      <p:pic>
        <p:nvPicPr>
          <p:cNvPr id="7" name="Picture 6">
            <a:extLst>
              <a:ext uri="{FF2B5EF4-FFF2-40B4-BE49-F238E27FC236}">
                <a16:creationId xmlns:a16="http://schemas.microsoft.com/office/drawing/2014/main" id="{41D69264-D65D-F04F-979F-69391B6B7A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333799" y="3744034"/>
            <a:ext cx="2112264" cy="2337134"/>
          </a:xfrm>
          <a:prstGeom prst="rect">
            <a:avLst/>
          </a:prstGeom>
          <a:ln w="28575">
            <a:solidFill>
              <a:schemeClr val="bg1"/>
            </a:solidFill>
          </a:ln>
        </p:spPr>
      </p:pic>
      <p:pic>
        <p:nvPicPr>
          <p:cNvPr id="8" name="Picture 7">
            <a:extLst>
              <a:ext uri="{FF2B5EF4-FFF2-40B4-BE49-F238E27FC236}">
                <a16:creationId xmlns:a16="http://schemas.microsoft.com/office/drawing/2014/main" id="{0E003D98-E187-F84B-9B95-7F46C3CD94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9137233" y="2503980"/>
            <a:ext cx="2607001" cy="1947672"/>
          </a:xfrm>
          <a:prstGeom prst="rect">
            <a:avLst/>
          </a:prstGeom>
          <a:ln w="28575">
            <a:solidFill>
              <a:schemeClr val="bg1"/>
            </a:solidFill>
          </a:ln>
        </p:spPr>
      </p:pic>
      <p:pic>
        <p:nvPicPr>
          <p:cNvPr id="5" name="Picture 4">
            <a:extLst>
              <a:ext uri="{FF2B5EF4-FFF2-40B4-BE49-F238E27FC236}">
                <a16:creationId xmlns:a16="http://schemas.microsoft.com/office/drawing/2014/main" id="{BDC2DBAF-78EF-9342-82A1-F4628487C5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6895" y="4795723"/>
            <a:ext cx="1947672" cy="1279596"/>
          </a:xfrm>
          <a:prstGeom prst="rect">
            <a:avLst/>
          </a:prstGeom>
          <a:ln w="28575">
            <a:solidFill>
              <a:schemeClr val="bg1"/>
            </a:solidFill>
          </a:ln>
        </p:spPr>
      </p:pic>
      <p:pic>
        <p:nvPicPr>
          <p:cNvPr id="9" name="Content Placeholder 4">
            <a:extLst>
              <a:ext uri="{FF2B5EF4-FFF2-40B4-BE49-F238E27FC236}">
                <a16:creationId xmlns:a16="http://schemas.microsoft.com/office/drawing/2014/main" id="{42C0658E-3BD2-0342-B36F-C2356402D9D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a:xfrm>
            <a:off x="7324841" y="916424"/>
            <a:ext cx="2112264" cy="2816352"/>
          </a:xfrm>
          <a:prstGeom prst="rect">
            <a:avLst/>
          </a:prstGeom>
        </p:spPr>
      </p:pic>
      <p:sp>
        <p:nvSpPr>
          <p:cNvPr id="10" name="TextBox 9">
            <a:extLst>
              <a:ext uri="{FF2B5EF4-FFF2-40B4-BE49-F238E27FC236}">
                <a16:creationId xmlns:a16="http://schemas.microsoft.com/office/drawing/2014/main" id="{5C8454F2-AE1D-DEFD-D138-044C4273C4C2}"/>
              </a:ext>
            </a:extLst>
          </p:cNvPr>
          <p:cNvSpPr txBox="1"/>
          <p:nvPr/>
        </p:nvSpPr>
        <p:spPr>
          <a:xfrm>
            <a:off x="0" y="6169755"/>
            <a:ext cx="12192000" cy="683264"/>
          </a:xfrm>
          <a:prstGeom prst="rect">
            <a:avLst/>
          </a:prstGeom>
          <a:solidFill>
            <a:srgbClr val="002060"/>
          </a:solidFill>
        </p:spPr>
        <p:txBody>
          <a:bodyPr wrap="square">
            <a:spAutoFit/>
          </a:bodyPr>
          <a:lstStyle/>
          <a:p>
            <a:pPr algn="ctr">
              <a:spcBef>
                <a:spcPts val="0"/>
              </a:spcBef>
            </a:pPr>
            <a:r>
              <a:rPr lang="en-US" dirty="0">
                <a:solidFill>
                  <a:schemeClr val="bg1"/>
                </a:solidFill>
              </a:rPr>
              <a:t>Lucy, like the human fossil for which it is named, will revolutionize the understanding of our origins by exploring the “fossils” of our solar system</a:t>
            </a:r>
          </a:p>
        </p:txBody>
      </p:sp>
    </p:spTree>
    <p:extLst>
      <p:ext uri="{BB962C8B-B14F-4D97-AF65-F5344CB8AC3E}">
        <p14:creationId xmlns:p14="http://schemas.microsoft.com/office/powerpoint/2010/main" val="36373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82D1-7EC3-CD4F-B432-3E8EAE72D89F}"/>
              </a:ext>
            </a:extLst>
          </p:cNvPr>
          <p:cNvSpPr>
            <a:spLocks noGrp="1"/>
          </p:cNvSpPr>
          <p:nvPr>
            <p:ph type="title"/>
          </p:nvPr>
        </p:nvSpPr>
        <p:spPr/>
        <p:txBody>
          <a:bodyPr>
            <a:normAutofit fontScale="90000"/>
          </a:bodyPr>
          <a:lstStyle/>
          <a:p>
            <a:r>
              <a:rPr lang="en-US" sz="3200" dirty="0"/>
              <a:t>Lucy Spacecraft</a:t>
            </a:r>
          </a:p>
        </p:txBody>
      </p:sp>
      <p:sp>
        <p:nvSpPr>
          <p:cNvPr id="6" name="Content Placeholder 5">
            <a:extLst>
              <a:ext uri="{FF2B5EF4-FFF2-40B4-BE49-F238E27FC236}">
                <a16:creationId xmlns:a16="http://schemas.microsoft.com/office/drawing/2014/main" id="{85C1E5D2-17B2-2246-ADDC-1EECC4A0A11B}"/>
              </a:ext>
            </a:extLst>
          </p:cNvPr>
          <p:cNvSpPr>
            <a:spLocks noGrp="1"/>
          </p:cNvSpPr>
          <p:nvPr>
            <p:ph idx="1"/>
          </p:nvPr>
        </p:nvSpPr>
        <p:spPr>
          <a:xfrm>
            <a:off x="166860" y="1794853"/>
            <a:ext cx="2069998" cy="1075669"/>
          </a:xfrm>
        </p:spPr>
        <p:txBody>
          <a:bodyPr>
            <a:normAutofit fontScale="85000" lnSpcReduction="10000"/>
          </a:bodyPr>
          <a:lstStyle/>
          <a:p>
            <a:r>
              <a:rPr lang="en-US" sz="2000" dirty="0"/>
              <a:t>Mass: ~1500 kg</a:t>
            </a:r>
          </a:p>
          <a:p>
            <a:r>
              <a:rPr lang="en-US" sz="2000" dirty="0"/>
              <a:t>Power @ 5.7 AU: ~410 watts</a:t>
            </a:r>
          </a:p>
        </p:txBody>
      </p:sp>
      <p:pic>
        <p:nvPicPr>
          <p:cNvPr id="46" name="Picture 45">
            <a:extLst>
              <a:ext uri="{FF2B5EF4-FFF2-40B4-BE49-F238E27FC236}">
                <a16:creationId xmlns:a16="http://schemas.microsoft.com/office/drawing/2014/main" id="{410AC477-ABB6-984C-A558-2B66F4E401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21894" y="1007774"/>
            <a:ext cx="4135073" cy="5204350"/>
          </a:xfrm>
          <a:prstGeom prst="rect">
            <a:avLst/>
          </a:prstGeom>
          <a:ln w="28575">
            <a:solidFill>
              <a:schemeClr val="bg1"/>
            </a:solidFill>
          </a:ln>
        </p:spPr>
      </p:pic>
      <p:pic>
        <p:nvPicPr>
          <p:cNvPr id="5" name="Picture 4">
            <a:extLst>
              <a:ext uri="{FF2B5EF4-FFF2-40B4-BE49-F238E27FC236}">
                <a16:creationId xmlns:a16="http://schemas.microsoft.com/office/drawing/2014/main" id="{C57DA62A-387E-9740-B8F6-9747C03C07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7881" y="879513"/>
            <a:ext cx="5728839" cy="5544435"/>
          </a:xfrm>
          <a:prstGeom prst="rect">
            <a:avLst/>
          </a:prstGeom>
        </p:spPr>
      </p:pic>
      <p:sp>
        <p:nvSpPr>
          <p:cNvPr id="60" name="Content Placeholder 5">
            <a:extLst>
              <a:ext uri="{FF2B5EF4-FFF2-40B4-BE49-F238E27FC236}">
                <a16:creationId xmlns:a16="http://schemas.microsoft.com/office/drawing/2014/main" id="{D5166D61-DAD9-4E47-8855-0CBE69253473}"/>
              </a:ext>
            </a:extLst>
          </p:cNvPr>
          <p:cNvSpPr txBox="1">
            <a:spLocks/>
          </p:cNvSpPr>
          <p:nvPr/>
        </p:nvSpPr>
        <p:spPr>
          <a:xfrm>
            <a:off x="166861" y="2678803"/>
            <a:ext cx="2151020" cy="25760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pPr>
            <a:r>
              <a:rPr lang="en-US" sz="2000" dirty="0"/>
              <a:t>Size of spacecraft:</a:t>
            </a:r>
          </a:p>
          <a:p>
            <a:pPr lvl="1" fontAlgn="auto">
              <a:lnSpc>
                <a:spcPct val="100000"/>
              </a:lnSpc>
              <a:spcAft>
                <a:spcPts val="0"/>
              </a:spcAft>
            </a:pPr>
            <a:r>
              <a:rPr lang="en-US" sz="1800" dirty="0"/>
              <a:t>Stowed it’s about the size of a standard car</a:t>
            </a:r>
          </a:p>
          <a:p>
            <a:pPr lvl="1" fontAlgn="auto">
              <a:lnSpc>
                <a:spcPct val="100000"/>
              </a:lnSpc>
              <a:spcAft>
                <a:spcPts val="0"/>
              </a:spcAft>
            </a:pPr>
            <a:r>
              <a:rPr lang="en-US" sz="1800" dirty="0"/>
              <a:t>With the solar arrays deployed it spans the height of a 4-story building</a:t>
            </a:r>
          </a:p>
        </p:txBody>
      </p:sp>
    </p:spTree>
    <p:extLst>
      <p:ext uri="{BB962C8B-B14F-4D97-AF65-F5344CB8AC3E}">
        <p14:creationId xmlns:p14="http://schemas.microsoft.com/office/powerpoint/2010/main" val="72477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A145-4BDA-BE47-A612-735EFE6929F2}"/>
              </a:ext>
            </a:extLst>
          </p:cNvPr>
          <p:cNvSpPr>
            <a:spLocks noGrp="1"/>
          </p:cNvSpPr>
          <p:nvPr>
            <p:ph type="title"/>
          </p:nvPr>
        </p:nvSpPr>
        <p:spPr/>
        <p:txBody>
          <a:bodyPr>
            <a:normAutofit fontScale="90000"/>
          </a:bodyPr>
          <a:lstStyle/>
          <a:p>
            <a:r>
              <a:rPr lang="en-US" sz="3200" dirty="0"/>
              <a:t>Lucy Partners</a:t>
            </a:r>
          </a:p>
        </p:txBody>
      </p:sp>
      <p:sp>
        <p:nvSpPr>
          <p:cNvPr id="29" name="TextBox 28">
            <a:extLst>
              <a:ext uri="{FF2B5EF4-FFF2-40B4-BE49-F238E27FC236}">
                <a16:creationId xmlns:a16="http://schemas.microsoft.com/office/drawing/2014/main" id="{C8018B03-7469-AB8B-EA05-13B711F4E751}"/>
              </a:ext>
            </a:extLst>
          </p:cNvPr>
          <p:cNvSpPr txBox="1"/>
          <p:nvPr/>
        </p:nvSpPr>
        <p:spPr>
          <a:xfrm>
            <a:off x="1453238" y="6255078"/>
            <a:ext cx="9498882" cy="264688"/>
          </a:xfrm>
          <a:prstGeom prst="rect">
            <a:avLst/>
          </a:prstGeom>
          <a:noFill/>
        </p:spPr>
        <p:txBody>
          <a:bodyPr wrap="square">
            <a:spAutoFit/>
          </a:bodyPr>
          <a:lstStyle/>
          <a:p>
            <a:r>
              <a:rPr lang="en-US" sz="1400" dirty="0"/>
              <a:t>*Date when states issued stay-at-home orders or Centers transitioned to mandatory telework. </a:t>
            </a:r>
          </a:p>
        </p:txBody>
      </p:sp>
      <p:pic>
        <p:nvPicPr>
          <p:cNvPr id="7" name="Picture 6">
            <a:extLst>
              <a:ext uri="{FF2B5EF4-FFF2-40B4-BE49-F238E27FC236}">
                <a16:creationId xmlns:a16="http://schemas.microsoft.com/office/drawing/2014/main" id="{DAD22FC9-3A8E-AA06-4FFB-DC75705488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862658"/>
            <a:ext cx="10058400" cy="5392420"/>
          </a:xfrm>
          <a:prstGeom prst="rect">
            <a:avLst/>
          </a:prstGeom>
        </p:spPr>
      </p:pic>
    </p:spTree>
    <p:extLst>
      <p:ext uri="{BB962C8B-B14F-4D97-AF65-F5344CB8AC3E}">
        <p14:creationId xmlns:p14="http://schemas.microsoft.com/office/powerpoint/2010/main" val="397517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BE60-2468-49E2-BA45-794E7E3C520D}"/>
              </a:ext>
            </a:extLst>
          </p:cNvPr>
          <p:cNvSpPr>
            <a:spLocks noGrp="1"/>
          </p:cNvSpPr>
          <p:nvPr>
            <p:ph type="title"/>
          </p:nvPr>
        </p:nvSpPr>
        <p:spPr/>
        <p:txBody>
          <a:bodyPr/>
          <a:lstStyle/>
          <a:p>
            <a:r>
              <a:rPr lang="en-US" dirty="0"/>
              <a:t>Orbit and Science Targets</a:t>
            </a:r>
          </a:p>
        </p:txBody>
      </p:sp>
      <p:sp>
        <p:nvSpPr>
          <p:cNvPr id="4" name="Slide Number Placeholder 3">
            <a:extLst>
              <a:ext uri="{FF2B5EF4-FFF2-40B4-BE49-F238E27FC236}">
                <a16:creationId xmlns:a16="http://schemas.microsoft.com/office/drawing/2014/main" id="{C3F235B7-82F7-4AA6-ACF6-050CC42EDFB7}"/>
              </a:ext>
            </a:extLst>
          </p:cNvPr>
          <p:cNvSpPr>
            <a:spLocks noGrp="1"/>
          </p:cNvSpPr>
          <p:nvPr>
            <p:ph type="sldNum" sz="quarter" idx="4"/>
          </p:nvPr>
        </p:nvSpPr>
        <p:spPr/>
        <p:txBody>
          <a:bodyPr/>
          <a:lstStyle/>
          <a:p>
            <a:fld id="{90D7058A-810B-4EBD-8FDF-04ECCAA20044}" type="slidenum">
              <a:rPr lang="en-US" smtClean="0"/>
              <a:pPr/>
              <a:t>7</a:t>
            </a:fld>
            <a:endParaRPr lang="en-US" dirty="0"/>
          </a:p>
        </p:txBody>
      </p:sp>
      <p:pic>
        <p:nvPicPr>
          <p:cNvPr id="5" name="Content Placeholder 4" descr="FO1.png">
            <a:extLst>
              <a:ext uri="{FF2B5EF4-FFF2-40B4-BE49-F238E27FC236}">
                <a16:creationId xmlns:a16="http://schemas.microsoft.com/office/drawing/2014/main" id="{08487CC2-46E1-48EC-BCAA-FFD3D585E886}"/>
              </a:ext>
            </a:extLst>
          </p:cNvPr>
          <p:cNvPicPr>
            <a:picLocks noGrp="1" noChangeAspect="1"/>
          </p:cNvPicPr>
          <p:nvPr>
            <p:ph idx="1"/>
          </p:nvPr>
        </p:nvPicPr>
        <p:blipFill rotWithShape="1">
          <a:blip r:embed="rId2" cstate="print"/>
          <a:srcRect l="426"/>
          <a:stretch/>
        </p:blipFill>
        <p:spPr>
          <a:xfrm>
            <a:off x="2158491" y="846983"/>
            <a:ext cx="8116219" cy="5731234"/>
          </a:xfrm>
          <a:prstGeom prst="rect">
            <a:avLst/>
          </a:prstGeom>
        </p:spPr>
      </p:pic>
    </p:spTree>
    <p:extLst>
      <p:ext uri="{BB962C8B-B14F-4D97-AF65-F5344CB8AC3E}">
        <p14:creationId xmlns:p14="http://schemas.microsoft.com/office/powerpoint/2010/main" val="1629311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517-2A18-4C3F-AD04-2403CDEA9D62}"/>
              </a:ext>
            </a:extLst>
          </p:cNvPr>
          <p:cNvSpPr>
            <a:spLocks noGrp="1"/>
          </p:cNvSpPr>
          <p:nvPr>
            <p:ph type="title"/>
          </p:nvPr>
        </p:nvSpPr>
        <p:spPr/>
        <p:txBody>
          <a:bodyPr/>
          <a:lstStyle/>
          <a:p>
            <a:r>
              <a:rPr lang="en-US" dirty="0"/>
              <a:t>Lucy Project Management</a:t>
            </a:r>
          </a:p>
        </p:txBody>
      </p:sp>
      <p:sp>
        <p:nvSpPr>
          <p:cNvPr id="3" name="Content Placeholder 2">
            <a:extLst>
              <a:ext uri="{FF2B5EF4-FFF2-40B4-BE49-F238E27FC236}">
                <a16:creationId xmlns:a16="http://schemas.microsoft.com/office/drawing/2014/main" id="{AE848877-F167-49D5-97F4-956D9A94C435}"/>
              </a:ext>
            </a:extLst>
          </p:cNvPr>
          <p:cNvSpPr>
            <a:spLocks noGrp="1"/>
          </p:cNvSpPr>
          <p:nvPr>
            <p:ph idx="1"/>
          </p:nvPr>
        </p:nvSpPr>
        <p:spPr/>
        <p:txBody>
          <a:bodyPr/>
          <a:lstStyle/>
          <a:p>
            <a:r>
              <a:rPr lang="en-US" dirty="0"/>
              <a:t>Project Milestones</a:t>
            </a:r>
          </a:p>
          <a:p>
            <a:r>
              <a:rPr lang="en-US" dirty="0"/>
              <a:t>COVID challenges and strategy</a:t>
            </a:r>
          </a:p>
          <a:p>
            <a:r>
              <a:rPr lang="en-US" dirty="0"/>
              <a:t>Project Management Take-aways </a:t>
            </a:r>
          </a:p>
          <a:p>
            <a:endParaRPr lang="en-US" dirty="0"/>
          </a:p>
          <a:p>
            <a:endParaRPr lang="en-US" dirty="0"/>
          </a:p>
        </p:txBody>
      </p:sp>
      <p:sp>
        <p:nvSpPr>
          <p:cNvPr id="4" name="Slide Number Placeholder 3">
            <a:extLst>
              <a:ext uri="{FF2B5EF4-FFF2-40B4-BE49-F238E27FC236}">
                <a16:creationId xmlns:a16="http://schemas.microsoft.com/office/drawing/2014/main" id="{4899D59A-4240-46CC-8C48-C1D6F794BC8D}"/>
              </a:ext>
            </a:extLst>
          </p:cNvPr>
          <p:cNvSpPr>
            <a:spLocks noGrp="1"/>
          </p:cNvSpPr>
          <p:nvPr>
            <p:ph type="sldNum" sz="quarter" idx="4"/>
          </p:nvPr>
        </p:nvSpPr>
        <p:spPr/>
        <p:txBody>
          <a:bodyPr/>
          <a:lstStyle/>
          <a:p>
            <a:fld id="{90D7058A-810B-4EBD-8FDF-04ECCAA20044}" type="slidenum">
              <a:rPr lang="en-US" smtClean="0"/>
              <a:pPr/>
              <a:t>8</a:t>
            </a:fld>
            <a:endParaRPr lang="en-US" dirty="0"/>
          </a:p>
        </p:txBody>
      </p:sp>
    </p:spTree>
    <p:extLst>
      <p:ext uri="{BB962C8B-B14F-4D97-AF65-F5344CB8AC3E}">
        <p14:creationId xmlns:p14="http://schemas.microsoft.com/office/powerpoint/2010/main" val="2234278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2EA7-21A2-C442-BD4A-C6E2C92307DF}"/>
              </a:ext>
            </a:extLst>
          </p:cNvPr>
          <p:cNvSpPr>
            <a:spLocks noGrp="1"/>
          </p:cNvSpPr>
          <p:nvPr>
            <p:ph type="title"/>
          </p:nvPr>
        </p:nvSpPr>
        <p:spPr/>
        <p:txBody>
          <a:bodyPr>
            <a:noAutofit/>
          </a:bodyPr>
          <a:lstStyle/>
          <a:p>
            <a:pPr>
              <a:lnSpc>
                <a:spcPct val="90000"/>
              </a:lnSpc>
            </a:pPr>
            <a:r>
              <a:rPr lang="en-US" sz="3200" dirty="0"/>
              <a:t>Lucy Met Every Milestone from</a:t>
            </a:r>
            <a:br>
              <a:rPr lang="en-US" sz="3200" dirty="0"/>
            </a:br>
            <a:r>
              <a:rPr lang="en-US" sz="3200" dirty="0"/>
              <a:t> Proposal Through its Critical Design Review</a:t>
            </a:r>
          </a:p>
        </p:txBody>
      </p:sp>
      <p:sp>
        <p:nvSpPr>
          <p:cNvPr id="3" name="Content Placeholder 2">
            <a:extLst>
              <a:ext uri="{FF2B5EF4-FFF2-40B4-BE49-F238E27FC236}">
                <a16:creationId xmlns:a16="http://schemas.microsoft.com/office/drawing/2014/main" id="{A6DA6A87-2AD2-7643-9057-D2D1AD35702A}"/>
              </a:ext>
            </a:extLst>
          </p:cNvPr>
          <p:cNvSpPr>
            <a:spLocks noGrp="1"/>
          </p:cNvSpPr>
          <p:nvPr>
            <p:ph idx="1"/>
          </p:nvPr>
        </p:nvSpPr>
        <p:spPr>
          <a:xfrm>
            <a:off x="609600" y="1035698"/>
            <a:ext cx="10846526" cy="5029199"/>
          </a:xfrm>
        </p:spPr>
        <p:txBody>
          <a:bodyPr>
            <a:noAutofit/>
          </a:bodyPr>
          <a:lstStyle/>
          <a:p>
            <a:pPr>
              <a:spcBef>
                <a:spcPts val="600"/>
              </a:spcBef>
              <a:spcAft>
                <a:spcPts val="900"/>
              </a:spcAft>
            </a:pPr>
            <a:r>
              <a:rPr lang="en-US" sz="2300" dirty="0"/>
              <a:t>December 22, 2016: Selected on Discovery Program 2014 Announcement of Opportunity</a:t>
            </a:r>
          </a:p>
          <a:p>
            <a:pPr>
              <a:spcBef>
                <a:spcPts val="600"/>
              </a:spcBef>
              <a:spcAft>
                <a:spcPts val="900"/>
              </a:spcAft>
            </a:pPr>
            <a:r>
              <a:rPr lang="en-US" sz="2300" dirty="0"/>
              <a:t>June 14, 2017 – October 30, 2018: Preliminary Design and Technology Completion Phase</a:t>
            </a:r>
          </a:p>
          <a:p>
            <a:pPr>
              <a:spcBef>
                <a:spcPts val="600"/>
              </a:spcBef>
              <a:spcAft>
                <a:spcPts val="900"/>
              </a:spcAft>
            </a:pPr>
            <a:r>
              <a:rPr lang="en-US" sz="2300" dirty="0"/>
              <a:t>October 15 – 18, 2019: Successfully completed Mission Critical Design Review </a:t>
            </a:r>
          </a:p>
          <a:p>
            <a:pPr>
              <a:spcBef>
                <a:spcPts val="600"/>
              </a:spcBef>
              <a:spcAft>
                <a:spcPts val="900"/>
              </a:spcAft>
            </a:pPr>
            <a:r>
              <a:rPr lang="en-US" sz="2300" dirty="0"/>
              <a:t>October 30, 2018: Agency Confirmation Review and authorization to proceed into Final Design and Fabrication</a:t>
            </a:r>
          </a:p>
          <a:p>
            <a:pPr>
              <a:spcBef>
                <a:spcPts val="600"/>
              </a:spcBef>
              <a:spcAft>
                <a:spcPts val="900"/>
              </a:spcAft>
            </a:pPr>
            <a:r>
              <a:rPr lang="en-US" sz="2300" b="1" dirty="0"/>
              <a:t>October 31, 2018: My first day on the job as the Deputy Project Manager</a:t>
            </a:r>
          </a:p>
          <a:p>
            <a:pPr>
              <a:spcBef>
                <a:spcPts val="600"/>
              </a:spcBef>
              <a:spcAft>
                <a:spcPts val="900"/>
              </a:spcAft>
            </a:pPr>
            <a:r>
              <a:rPr lang="en-US" sz="2300" dirty="0"/>
              <a:t>October 31, 2018: Started Phase C: Final Design and Fabrication</a:t>
            </a:r>
          </a:p>
          <a:p>
            <a:pPr>
              <a:spcBef>
                <a:spcPts val="600"/>
              </a:spcBef>
              <a:spcAft>
                <a:spcPts val="900"/>
              </a:spcAft>
            </a:pPr>
            <a:r>
              <a:rPr lang="en-US" sz="2300" b="1" dirty="0"/>
              <a:t>August 1, 2019: ~ 9 months after joining the project, I took over as the Project Manager when the incumbent retired</a:t>
            </a:r>
          </a:p>
        </p:txBody>
      </p:sp>
      <p:sp>
        <p:nvSpPr>
          <p:cNvPr id="4" name="TextBox 3">
            <a:extLst>
              <a:ext uri="{FF2B5EF4-FFF2-40B4-BE49-F238E27FC236}">
                <a16:creationId xmlns:a16="http://schemas.microsoft.com/office/drawing/2014/main" id="{13E92242-A484-63C8-06D9-781CE203DFC7}"/>
              </a:ext>
            </a:extLst>
          </p:cNvPr>
          <p:cNvSpPr txBox="1"/>
          <p:nvPr/>
        </p:nvSpPr>
        <p:spPr>
          <a:xfrm>
            <a:off x="0" y="6169755"/>
            <a:ext cx="12192000" cy="387798"/>
          </a:xfrm>
          <a:prstGeom prst="rect">
            <a:avLst/>
          </a:prstGeom>
          <a:solidFill>
            <a:srgbClr val="002060"/>
          </a:solidFill>
        </p:spPr>
        <p:txBody>
          <a:bodyPr wrap="square">
            <a:spAutoFit/>
          </a:bodyPr>
          <a:lstStyle>
            <a:defPPr>
              <a:defRPr lang="en-US"/>
            </a:defPPr>
            <a:lvl1pPr algn="ctr">
              <a:defRPr sz="2800">
                <a:solidFill>
                  <a:schemeClr val="bg1"/>
                </a:solidFill>
              </a:defRPr>
            </a:lvl1pPr>
          </a:lstStyle>
          <a:p>
            <a:r>
              <a:rPr lang="en-US" dirty="0"/>
              <a:t>But then came COVID-19…</a:t>
            </a:r>
          </a:p>
        </p:txBody>
      </p:sp>
    </p:spTree>
    <p:extLst>
      <p:ext uri="{BB962C8B-B14F-4D97-AF65-F5344CB8AC3E}">
        <p14:creationId xmlns:p14="http://schemas.microsoft.com/office/powerpoint/2010/main" val="38856083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IPLabel_Specialty xmlns="ce24ab2c-61c9-49d4-9cc3-321b9b92fcdb"/>
    <SIPLabel_ECICountry xmlns="ce24ab2c-61c9-49d4-9cc3-321b9b92fcdb"/>
    <SIPLabel_TPPI xmlns="ce24ab2c-61c9-49d4-9cc3-321b9b92fcdb" xsi:nil="true"/>
    <TaxCatchAll xmlns="ce24ab2c-61c9-49d4-9cc3-321b9b92fcdb">
      <Value>5</Value>
    </TaxCatchAll>
    <SIPLabel xmlns="ce24ab2c-61c9-49d4-9cc3-321b9b92fcdb">
      <Value>Export Controlled Information (ECI)</Value>
    </SIPLabel>
    <SIPLabel_OCI xmlns="ce24ab2c-61c9-49d4-9cc3-321b9b92fcdb" xsi:nil="true"/>
    <TaxKeywordTaxHTField xmlns="ce24ab2c-61c9-49d4-9cc3-321b9b92fcdb">
      <Terms xmlns="http://schemas.microsoft.com/office/infopath/2007/PartnerControls">
        <TermInfo xmlns="http://schemas.microsoft.com/office/infopath/2007/PartnerControls">
          <TermName xmlns="http://schemas.microsoft.com/office/infopath/2007/PartnerControls">Export Controlled Information</TermName>
          <TermId xmlns="http://schemas.microsoft.com/office/infopath/2007/PartnerControls">57eb9f68-c279-4ccd-aeb2-3d44baaed200</TermId>
        </TermInfo>
      </Term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EC7F5B64C8074188D3C56452DC38BD" ma:contentTypeVersion="11" ma:contentTypeDescription="Create a new document." ma:contentTypeScope="" ma:versionID="2dd9ae6600ab12671ee4f61b5e24b948">
  <xsd:schema xmlns:xsd="http://www.w3.org/2001/XMLSchema" xmlns:xs="http://www.w3.org/2001/XMLSchema" xmlns:p="http://schemas.microsoft.com/office/2006/metadata/properties" xmlns:ns2="ce24ab2c-61c9-49d4-9cc3-321b9b92fcdb" targetNamespace="http://schemas.microsoft.com/office/2006/metadata/properties" ma:root="true" ma:fieldsID="4565ed69f04e73e04718575bcbfb7986" ns2:_="">
    <xsd:import namespace="ce24ab2c-61c9-49d4-9cc3-321b9b92fcdb"/>
    <xsd:element name="properties">
      <xsd:complexType>
        <xsd:sequence>
          <xsd:element name="documentManagement">
            <xsd:complexType>
              <xsd:all>
                <xsd:element ref="ns2:TaxKeywordTaxHTField" minOccurs="0"/>
                <xsd:element ref="ns2:TaxCatchAll" minOccurs="0"/>
                <xsd:element ref="ns2:SIPLabel" minOccurs="0"/>
                <xsd:element ref="ns2:SIPLabel_ECICountry" minOccurs="0"/>
                <xsd:element ref="ns2:SIPLabel_OCI" minOccurs="0"/>
                <xsd:element ref="ns2:SIPLabel_TPPI" minOccurs="0"/>
                <xsd:element ref="ns2:SIPLabel_Special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4ab2c-61c9-49d4-9cc3-321b9b92fcdb"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Enterprise_x0020_Keywords" ma:displayName="Enterprise Keywords" ma:fieldId="{23f27201-bee3-471e-b2e7-b64fd8b7ca38}" ma:taxonomyMulti="true" ma:sspId="5f68076a-9896-4f70-850d-4130ed0339a6"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14b5bbd0-533d-4e6b-a5b2-42b008ca9351}" ma:internalName="TaxCatchAll" ma:showField="CatchAllData" ma:web="ce24ab2c-61c9-49d4-9cc3-321b9b92fcdb">
      <xsd:complexType>
        <xsd:complexContent>
          <xsd:extension base="dms:MultiChoiceLookup">
            <xsd:sequence>
              <xsd:element name="Value" type="dms:Lookup" maxOccurs="unbounded" minOccurs="0" nillable="true"/>
            </xsd:sequence>
          </xsd:extension>
        </xsd:complexContent>
      </xsd:complexType>
    </xsd:element>
    <xsd:element name="SIPLabel" ma:index="11" nillable="true" ma:displayName="Sensitive Information Protection (SIP) Label" ma:internalName="SIPLabel" ma:requiredMultiChoice="true">
      <xsd:complexType>
        <xsd:complexContent>
          <xsd:extension base="dms:MultiChoice">
            <xsd:sequence>
              <xsd:element name="Value" maxOccurs="unbounded" minOccurs="0" nillable="true">
                <xsd:simpleType>
                  <xsd:restriction base="dms:Choice">
                    <xsd:enumeration value="Unrestricted"/>
                    <xsd:enumeration value="Lockheed Martin Proprietary Information (LMPI)"/>
                    <xsd:enumeration value="Export Controlled Information (ECI)"/>
                    <xsd:enumeration value="Attorney-Client Privileged Information and/or Attorney Work Product"/>
                    <xsd:enumeration value="Protected Information"/>
                    <xsd:enumeration value="Personal Information"/>
                    <xsd:enumeration value="Third Party Proprietary Information"/>
                    <xsd:enumeration value="Organizational Conflict of Interest (OCI)"/>
                    <xsd:enumeration value="Specialty Label"/>
                  </xsd:restriction>
                </xsd:simpleType>
              </xsd:element>
            </xsd:sequence>
          </xsd:extension>
        </xsd:complexContent>
      </xsd:complexType>
    </xsd:element>
    <xsd:element name="SIPLabel_ECICountry" ma:index="12" nillable="true" ma:displayName="Export Control Country of Jurisdiction" ma:internalName="SIPLabel_ECICountry">
      <xsd:complexType>
        <xsd:complexContent>
          <xsd:extension base="dms:MultiChoice">
            <xsd:sequence>
              <xsd:element name="Value" maxOccurs="unbounded" minOccurs="0" nillable="true">
                <xsd:simpleType>
                  <xsd:restriction base="dms:Choice">
                    <xsd:enumeration value="United States (US)"/>
                    <xsd:enumeration value="Canada (CA)"/>
                    <xsd:enumeration value="United Kingdom (GB)"/>
                    <xsd:enumeration value="Australia (AU)"/>
                    <xsd:enumeration value="Albania (AL)"/>
                    <xsd:enumeration value="Argentina (AR)"/>
                    <xsd:enumeration value="Bahrain (BH)"/>
                    <xsd:enumeration value="Belgium (BE)"/>
                    <xsd:enumeration value="Brazil (BR)"/>
                    <xsd:enumeration value="China (CN)"/>
                    <xsd:enumeration value="Colombia (CO)"/>
                    <xsd:enumeration value="Croatia (HR)"/>
                    <xsd:enumeration value="Denmark (DK)"/>
                    <xsd:enumeration value="Egypt (EG)"/>
                    <xsd:enumeration value="Finland (FI)"/>
                    <xsd:enumeration value="France (FR)"/>
                    <xsd:enumeration value="Germany (DE)"/>
                    <xsd:enumeration value="Greece (GR)"/>
                    <xsd:enumeration value="Guam (GU)"/>
                    <xsd:enumeration value="Hong Kong (HK)"/>
                    <xsd:enumeration value="India (IN)"/>
                    <xsd:enumeration value="Israel (IL)"/>
                    <xsd:enumeration value="Italy (IT)"/>
                    <xsd:enumeration value="Japan (JP)"/>
                    <xsd:enumeration value="Korea, Republic of (KR)"/>
                    <xsd:enumeration value="Kuwait (KW)"/>
                    <xsd:enumeration value="Malaysia (MY)"/>
                    <xsd:enumeration value="Mauritius (MU)"/>
                    <xsd:enumeration value="Mexico (MX)"/>
                    <xsd:enumeration value="Netherlands (NL)"/>
                    <xsd:enumeration value="New Zealand (NZ)"/>
                    <xsd:enumeration value="Norway (NO)"/>
                    <xsd:enumeration value="Philippines (PH)"/>
                    <xsd:enumeration value="Poland (PL)"/>
                    <xsd:enumeration value="Portugal (PT)"/>
                    <xsd:enumeration value="Puerto Rico (PR)"/>
                    <xsd:enumeration value="Romania (RO)"/>
                    <xsd:enumeration value="Saudi Arabia (SA)"/>
                    <xsd:enumeration value="Singapore (SG)"/>
                    <xsd:enumeration value="South Africa (ZA)"/>
                    <xsd:enumeration value="Spain (ES)"/>
                    <xsd:enumeration value="Sweden (SE)"/>
                    <xsd:enumeration value="Switzerland (CH)"/>
                    <xsd:enumeration value="Taiwan, Province of China (TW)"/>
                    <xsd:enumeration value="Thailand (TH)"/>
                    <xsd:enumeration value="Turkey (TR)"/>
                    <xsd:enumeration value="United Arab Emirates (AE)"/>
                    <xsd:enumeration value="Venezuela (VE)"/>
                    <xsd:enumeration value="Viet Nam (VN)"/>
                  </xsd:restriction>
                </xsd:simpleType>
              </xsd:element>
            </xsd:sequence>
          </xsd:extension>
        </xsd:complexContent>
      </xsd:complexType>
    </xsd:element>
    <xsd:element name="SIPLabel_OCI" ma:index="13" nillable="true" ma:displayName="Organizational Conflict of Interest" ma:internalName="SIPLabel_OCI">
      <xsd:simpleType>
        <xsd:restriction base="dms:Text"/>
      </xsd:simpleType>
    </xsd:element>
    <xsd:element name="SIPLabel_TPPI" ma:index="14" nillable="true" ma:displayName="Third Party" ma:internalName="SIPLabel_TPPI">
      <xsd:simpleType>
        <xsd:restriction base="dms:Text"/>
      </xsd:simpleType>
    </xsd:element>
    <xsd:element name="SIPLabel_Specialty" ma:index="15" nillable="true" ma:displayName="Specialty Label" ma:internalName="SIPLabel_Specialty">
      <xsd:complexType>
        <xsd:complexContent>
          <xsd:extension base="dms:MultiChoice">
            <xsd:sequence>
              <xsd:element name="Value" maxOccurs="unbounded" minOccurs="0" nillable="true">
                <xsd:simpleType>
                  <xsd:restriction base="dms:Choice">
                    <xsd:enumeration value="For Official Use Only"/>
                    <xsd:enumeration value="NATO Restricted"/>
                    <xsd:enumeration value="UK OFFICIAL"/>
                    <xsd:enumeration value="UK OFFICIAL-SENSITIVE"/>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535F43-3769-4E20-92A3-8B5C9792E63D}">
  <ds:schemaRefs>
    <ds:schemaRef ds:uri="http://purl.org/dc/terms/"/>
    <ds:schemaRef ds:uri="http://schemas.microsoft.com/office/2006/metadata/properties"/>
    <ds:schemaRef ds:uri="ce24ab2c-61c9-49d4-9cc3-321b9b92fcdb"/>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FC6921-CDF0-4F20-A512-446A76E8C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24ab2c-61c9-49d4-9cc3-321b9b92fc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94C212-154C-4A94-9DD4-B5C48D06A4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88858</TotalTime>
  <Words>4257</Words>
  <Application>Microsoft Office PowerPoint</Application>
  <PresentationFormat>Widescreen</PresentationFormat>
  <Paragraphs>412</Paragraphs>
  <Slides>35</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Rockwell</vt:lpstr>
      <vt:lpstr>Rockwell Extra Bold</vt:lpstr>
      <vt:lpstr>Times New Roman</vt:lpstr>
      <vt:lpstr>Wingdings</vt:lpstr>
      <vt:lpstr>1_Office Theme</vt:lpstr>
      <vt:lpstr>Custom Design</vt:lpstr>
      <vt:lpstr>PowerPoint Presentation</vt:lpstr>
      <vt:lpstr>Agenda</vt:lpstr>
      <vt:lpstr>Lucy Spacecraft Introduction</vt:lpstr>
      <vt:lpstr>One Spacecraft, 9 Asteroids, 12 Years</vt:lpstr>
      <vt:lpstr>Lucy Spacecraft</vt:lpstr>
      <vt:lpstr>Lucy Partners</vt:lpstr>
      <vt:lpstr>Orbit and Science Targets</vt:lpstr>
      <vt:lpstr>Lucy Project Management</vt:lpstr>
      <vt:lpstr>Lucy Met Every Milestone from  Proposal Through its Critical Design Review</vt:lpstr>
      <vt:lpstr>COVID-19: Things Moved Rapidly in March 2020</vt:lpstr>
      <vt:lpstr>The Challenge</vt:lpstr>
      <vt:lpstr>The Strategy</vt:lpstr>
      <vt:lpstr>The Strategy (cont.)</vt:lpstr>
      <vt:lpstr>The Strategy (cont.)</vt:lpstr>
      <vt:lpstr>We Found Inspiration in a Number of  Things, Including a Pineapple</vt:lpstr>
      <vt:lpstr>The Road to Launch: Begins and Ends With a Great Team!</vt:lpstr>
      <vt:lpstr>We Accomplished What We Set Out to Do</vt:lpstr>
      <vt:lpstr>Lucy Successfully Navigated COVID-19</vt:lpstr>
      <vt:lpstr>Main Takeaways</vt:lpstr>
      <vt:lpstr>Main Takeaways (cont.)</vt:lpstr>
      <vt:lpstr>Payload Lessons Learned</vt:lpstr>
      <vt:lpstr>Payload Lessons Learned: ISE Approach</vt:lpstr>
      <vt:lpstr>Payload Lessons Learned: FPGAs and FSW</vt:lpstr>
      <vt:lpstr>Payload Lessons Learned: FSW Interfaces w/ SC</vt:lpstr>
      <vt:lpstr>Payload Lessons Learned: Fatigue Failure</vt:lpstr>
      <vt:lpstr>Payload Lessons Learned: Delivering Flight Systems in a Pandemic</vt:lpstr>
      <vt:lpstr>Mission Operations </vt:lpstr>
      <vt:lpstr>Ground System Readiness</vt:lpstr>
      <vt:lpstr>Implemented Lessons Learned</vt:lpstr>
      <vt:lpstr>Mission Operations</vt:lpstr>
      <vt:lpstr>Solar Array Anomaly</vt:lpstr>
      <vt:lpstr>Motor Current as a Diagnostic</vt:lpstr>
      <vt:lpstr>Lanyard Take-up Estimation: Conservation of Mom</vt:lpstr>
      <vt:lpstr>SA Anomaly Lessons Learned (Ops)</vt:lpstr>
      <vt:lpstr>First RDA Execution May 2022!</vt:lpstr>
    </vt:vector>
  </TitlesOfParts>
  <Company>SwRI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KBarclay</dc:creator>
  <cp:keywords>Export Controlled Information</cp:keywords>
  <cp:lastModifiedBy>MacLeod, Lindsay B. (GSFC-592.0)[ASRC FEDERAL SPACE &amp; DEFENSE, INC.]</cp:lastModifiedBy>
  <cp:revision>2500</cp:revision>
  <cp:lastPrinted>2017-04-03T13:02:31Z</cp:lastPrinted>
  <dcterms:created xsi:type="dcterms:W3CDTF">2009-11-19T22:42:33Z</dcterms:created>
  <dcterms:modified xsi:type="dcterms:W3CDTF">2022-11-16T15:19:57Z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0x010100C3EC7F5B64C8074188D3C56452DC38BD</vt:lpwstr>
  </property>
  <property fmtid="{D5CDD505-2E9C-101B-9397-08002B2CF9AE}" pid="3" name="Enterprise_x0020_Keywords">
    <vt:lpwstr>5;#Export Controlled Information|57eb9f68-c279-4ccd-aeb2-3d44baaed200</vt:lpwstr>
  </property>
  <property fmtid="{D5CDD505-2E9C-101B-9397-08002B2CF9AE}" pid="4" name="Enterprise Keywords">
    <vt:lpwstr>5;#Export Controlled Information|57eb9f68-c279-4ccd-aeb2-3d44baaed200</vt:lpwstr>
  </property>
  <property fmtid="{D5CDD505-2E9C-101B-9397-08002B2CF9AE}" pid="5" name="sip_cache_lock_id">
    <vt:lpwstr>144636960359850000000</vt:lpwstr>
  </property>
  <property fmtid="{D5CDD505-2E9C-101B-9397-08002B2CF9AE}" pid="6" name="lmss_lock_sip_cache">
    <vt:lpwstr>;#Unrestricted;#~#~#~#~#</vt:lpwstr>
  </property>
  <property fmtid="{D5CDD505-2E9C-101B-9397-08002B2CF9AE}" pid="7" name="office_lock_sip_cache">
    <vt:lpwstr>;#Unrestricted;#~#~#~#~#</vt:lpwstr>
  </property>
  <property fmtid="{D5CDD505-2E9C-101B-9397-08002B2CF9AE}" pid="8" name="checkedProgramsCount">
    <vt:i4>0</vt:i4>
  </property>
  <property fmtid="{D5CDD505-2E9C-101B-9397-08002B2CF9AE}" pid="9" name="LM SIP Document Sensitivity">
    <vt:lpwstr>Export Controlled Information</vt:lpwstr>
  </property>
  <property fmtid="{D5CDD505-2E9C-101B-9397-08002B2CF9AE}" pid="10" name="Document Author">
    <vt:lpwstr>ACCT01\rlandess</vt:lpwstr>
  </property>
  <property fmtid="{D5CDD505-2E9C-101B-9397-08002B2CF9AE}" pid="11" name="Document Sensitivity">
    <vt:lpwstr>3</vt:lpwstr>
  </property>
  <property fmtid="{D5CDD505-2E9C-101B-9397-08002B2CF9AE}" pid="12" name="ThirdParty">
    <vt:lpwstr/>
  </property>
  <property fmtid="{D5CDD505-2E9C-101B-9397-08002B2CF9AE}" pid="13" name="OCI Restriction">
    <vt:bool>false</vt:bool>
  </property>
  <property fmtid="{D5CDD505-2E9C-101B-9397-08002B2CF9AE}" pid="14" name="OCI Additional Info">
    <vt:lpwstr/>
  </property>
  <property fmtid="{D5CDD505-2E9C-101B-9397-08002B2CF9AE}" pid="15" name="Allow Header Overwrite">
    <vt:bool>true</vt:bool>
  </property>
  <property fmtid="{D5CDD505-2E9C-101B-9397-08002B2CF9AE}" pid="16" name="Allow Footer Overwrite">
    <vt:bool>true</vt:bool>
  </property>
  <property fmtid="{D5CDD505-2E9C-101B-9397-08002B2CF9AE}" pid="17" name="Multiple Selected">
    <vt:lpwstr>-1</vt:lpwstr>
  </property>
  <property fmtid="{D5CDD505-2E9C-101B-9397-08002B2CF9AE}" pid="18" name="SIPLongWording">
    <vt:lpwstr>Export Controlled Information_x000d_
_x000d_
</vt:lpwstr>
  </property>
  <property fmtid="{D5CDD505-2E9C-101B-9397-08002B2CF9AE}" pid="19" name="ExpCountry">
    <vt:lpwstr/>
  </property>
</Properties>
</file>